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4"/>
  </p:notesMasterIdLst>
  <p:sldIdLst>
    <p:sldId id="397" r:id="rId2"/>
    <p:sldId id="395" r:id="rId3"/>
    <p:sldId id="396" r:id="rId4"/>
    <p:sldId id="398" r:id="rId5"/>
    <p:sldId id="256" r:id="rId6"/>
    <p:sldId id="380" r:id="rId7"/>
    <p:sldId id="381" r:id="rId8"/>
    <p:sldId id="382" r:id="rId9"/>
    <p:sldId id="39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44" r:id="rId19"/>
    <p:sldId id="379" r:id="rId20"/>
    <p:sldId id="391" r:id="rId21"/>
    <p:sldId id="393" r:id="rId22"/>
    <p:sldId id="3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1" autoAdjust="0"/>
    <p:restoredTop sz="72034" autoAdjust="0"/>
  </p:normalViewPr>
  <p:slideViewPr>
    <p:cSldViewPr snapToGrid="0">
      <p:cViewPr varScale="1">
        <p:scale>
          <a:sx n="79" d="100"/>
          <a:sy n="79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AA9F8-A7E0-43B2-9974-F2BC6A82BBC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4E3382-4440-4FD2-A37E-AACF2DA11327}">
      <dgm:prSet/>
      <dgm:spPr/>
      <dgm:t>
        <a:bodyPr/>
        <a:lstStyle/>
        <a:p>
          <a:r>
            <a:rPr lang="en-US"/>
            <a:t>Skills – Handstand</a:t>
          </a:r>
        </a:p>
      </dgm:t>
    </dgm:pt>
    <dgm:pt modelId="{1AC1B02B-C621-4FC9-9B31-35EF6A91824F}" type="parTrans" cxnId="{84A3C231-921A-4611-8C8B-8E9BD77B2717}">
      <dgm:prSet/>
      <dgm:spPr/>
      <dgm:t>
        <a:bodyPr/>
        <a:lstStyle/>
        <a:p>
          <a:endParaRPr lang="en-US"/>
        </a:p>
      </dgm:t>
    </dgm:pt>
    <dgm:pt modelId="{06CCACE4-C436-4D6B-998F-9A4D73941095}" type="sibTrans" cxnId="{84A3C231-921A-4611-8C8B-8E9BD77B2717}">
      <dgm:prSet/>
      <dgm:spPr/>
      <dgm:t>
        <a:bodyPr/>
        <a:lstStyle/>
        <a:p>
          <a:endParaRPr lang="en-US"/>
        </a:p>
      </dgm:t>
    </dgm:pt>
    <dgm:pt modelId="{2C1D1249-CEC5-438E-8154-32C653A375CF}">
      <dgm:prSet/>
      <dgm:spPr/>
      <dgm:t>
        <a:bodyPr/>
        <a:lstStyle/>
        <a:p>
          <a:r>
            <a:rPr lang="en-US"/>
            <a:t>5-kamp</a:t>
          </a:r>
        </a:p>
      </dgm:t>
    </dgm:pt>
    <dgm:pt modelId="{AD72D3DA-F4E9-4C33-AA61-D3B40E5FF02F}" type="parTrans" cxnId="{F29C2BFB-BF15-4AAD-8A5F-AFD468484880}">
      <dgm:prSet/>
      <dgm:spPr/>
      <dgm:t>
        <a:bodyPr/>
        <a:lstStyle/>
        <a:p>
          <a:endParaRPr lang="en-US"/>
        </a:p>
      </dgm:t>
    </dgm:pt>
    <dgm:pt modelId="{3E7E62FE-B88D-4B36-B13E-A767A7B82391}" type="sibTrans" cxnId="{F29C2BFB-BF15-4AAD-8A5F-AFD468484880}">
      <dgm:prSet/>
      <dgm:spPr/>
      <dgm:t>
        <a:bodyPr/>
        <a:lstStyle/>
        <a:p>
          <a:endParaRPr lang="en-US"/>
        </a:p>
      </dgm:t>
    </dgm:pt>
    <dgm:pt modelId="{71531563-9DCB-4B41-A391-B0142871E498}">
      <dgm:prSet/>
      <dgm:spPr/>
      <dgm:t>
        <a:bodyPr/>
        <a:lstStyle/>
        <a:p>
          <a:r>
            <a:rPr lang="en-US"/>
            <a:t>Mellanmål ~11:10</a:t>
          </a:r>
        </a:p>
      </dgm:t>
    </dgm:pt>
    <dgm:pt modelId="{D2A26091-52C8-4907-822F-3A298077D176}" type="parTrans" cxnId="{7D46B92A-EC43-48E1-803B-9A625A58E2BB}">
      <dgm:prSet/>
      <dgm:spPr/>
      <dgm:t>
        <a:bodyPr/>
        <a:lstStyle/>
        <a:p>
          <a:endParaRPr lang="en-US"/>
        </a:p>
      </dgm:t>
    </dgm:pt>
    <dgm:pt modelId="{F5E7B683-B647-4DE3-BEE0-C0D1EE817847}" type="sibTrans" cxnId="{7D46B92A-EC43-48E1-803B-9A625A58E2BB}">
      <dgm:prSet/>
      <dgm:spPr/>
      <dgm:t>
        <a:bodyPr/>
        <a:lstStyle/>
        <a:p>
          <a:endParaRPr lang="en-US"/>
        </a:p>
      </dgm:t>
    </dgm:pt>
    <dgm:pt modelId="{3D2BFA09-6365-40A8-AE10-2A3B274DB824}">
      <dgm:prSet/>
      <dgm:spPr/>
      <dgm:t>
        <a:bodyPr/>
        <a:lstStyle/>
        <a:p>
          <a:r>
            <a:rPr lang="en-US"/>
            <a:t>Fokus: Återhämtning</a:t>
          </a:r>
        </a:p>
      </dgm:t>
    </dgm:pt>
    <dgm:pt modelId="{2ECCDA99-677F-498F-97BF-A6D79E7010AC}" type="parTrans" cxnId="{FCF598EC-F4F7-43F5-8D5F-A9B08162B9BD}">
      <dgm:prSet/>
      <dgm:spPr/>
      <dgm:t>
        <a:bodyPr/>
        <a:lstStyle/>
        <a:p>
          <a:endParaRPr lang="en-US"/>
        </a:p>
      </dgm:t>
    </dgm:pt>
    <dgm:pt modelId="{DF769888-233B-4593-BA93-B67EB07A9CB8}" type="sibTrans" cxnId="{FCF598EC-F4F7-43F5-8D5F-A9B08162B9BD}">
      <dgm:prSet/>
      <dgm:spPr/>
      <dgm:t>
        <a:bodyPr/>
        <a:lstStyle/>
        <a:p>
          <a:endParaRPr lang="en-US"/>
        </a:p>
      </dgm:t>
    </dgm:pt>
    <dgm:pt modelId="{A00C2E4E-8BEB-4C27-8630-FFE3C632751D}">
      <dgm:prSet/>
      <dgm:spPr/>
      <dgm:t>
        <a:bodyPr/>
        <a:lstStyle/>
        <a:p>
          <a:r>
            <a:rPr lang="en-US"/>
            <a:t>Högintensivt intervallpass </a:t>
          </a:r>
        </a:p>
      </dgm:t>
    </dgm:pt>
    <dgm:pt modelId="{FE9E701D-1BF5-4C0B-B882-9CD31494A7CB}" type="parTrans" cxnId="{0122EF36-3380-4EA5-9821-FA3C90005CB0}">
      <dgm:prSet/>
      <dgm:spPr/>
      <dgm:t>
        <a:bodyPr/>
        <a:lstStyle/>
        <a:p>
          <a:endParaRPr lang="en-US"/>
        </a:p>
      </dgm:t>
    </dgm:pt>
    <dgm:pt modelId="{96FB1518-822F-4F26-A7FE-6307A642BF11}" type="sibTrans" cxnId="{0122EF36-3380-4EA5-9821-FA3C90005CB0}">
      <dgm:prSet/>
      <dgm:spPr/>
      <dgm:t>
        <a:bodyPr/>
        <a:lstStyle/>
        <a:p>
          <a:endParaRPr lang="en-US"/>
        </a:p>
      </dgm:t>
    </dgm:pt>
    <dgm:pt modelId="{85349F15-FB79-40A7-A996-06B4F3CC5E9A}" type="pres">
      <dgm:prSet presAssocID="{00CAA9F8-A7E0-43B2-9974-F2BC6A82BBCE}" presName="vert0" presStyleCnt="0">
        <dgm:presLayoutVars>
          <dgm:dir/>
          <dgm:animOne val="branch"/>
          <dgm:animLvl val="lvl"/>
        </dgm:presLayoutVars>
      </dgm:prSet>
      <dgm:spPr/>
    </dgm:pt>
    <dgm:pt modelId="{C18495FC-9875-48DD-B086-D30B9E85B169}" type="pres">
      <dgm:prSet presAssocID="{744E3382-4440-4FD2-A37E-AACF2DA11327}" presName="thickLine" presStyleLbl="alignNode1" presStyleIdx="0" presStyleCnt="5"/>
      <dgm:spPr/>
    </dgm:pt>
    <dgm:pt modelId="{48833F2C-6453-4592-8039-E379A104C3C1}" type="pres">
      <dgm:prSet presAssocID="{744E3382-4440-4FD2-A37E-AACF2DA11327}" presName="horz1" presStyleCnt="0"/>
      <dgm:spPr/>
    </dgm:pt>
    <dgm:pt modelId="{13D99DD8-C2D7-414C-8060-FE51E2BEF091}" type="pres">
      <dgm:prSet presAssocID="{744E3382-4440-4FD2-A37E-AACF2DA11327}" presName="tx1" presStyleLbl="revTx" presStyleIdx="0" presStyleCnt="5"/>
      <dgm:spPr/>
    </dgm:pt>
    <dgm:pt modelId="{FFB0FED5-9B4F-41B9-A498-D8A60091117D}" type="pres">
      <dgm:prSet presAssocID="{744E3382-4440-4FD2-A37E-AACF2DA11327}" presName="vert1" presStyleCnt="0"/>
      <dgm:spPr/>
    </dgm:pt>
    <dgm:pt modelId="{F98F3F01-E71D-415C-986E-C91E2F483D59}" type="pres">
      <dgm:prSet presAssocID="{2C1D1249-CEC5-438E-8154-32C653A375CF}" presName="thickLine" presStyleLbl="alignNode1" presStyleIdx="1" presStyleCnt="5"/>
      <dgm:spPr/>
    </dgm:pt>
    <dgm:pt modelId="{AAEBD6E1-07B1-4B11-916C-D50B98A268AA}" type="pres">
      <dgm:prSet presAssocID="{2C1D1249-CEC5-438E-8154-32C653A375CF}" presName="horz1" presStyleCnt="0"/>
      <dgm:spPr/>
    </dgm:pt>
    <dgm:pt modelId="{BB78B52D-7180-4B22-9ED2-BA344C611EB3}" type="pres">
      <dgm:prSet presAssocID="{2C1D1249-CEC5-438E-8154-32C653A375CF}" presName="tx1" presStyleLbl="revTx" presStyleIdx="1" presStyleCnt="5"/>
      <dgm:spPr/>
    </dgm:pt>
    <dgm:pt modelId="{80F301E7-6303-401A-A678-603B5364FB76}" type="pres">
      <dgm:prSet presAssocID="{2C1D1249-CEC5-438E-8154-32C653A375CF}" presName="vert1" presStyleCnt="0"/>
      <dgm:spPr/>
    </dgm:pt>
    <dgm:pt modelId="{C019B504-FF73-44D0-80B8-5BC4F41CEC3E}" type="pres">
      <dgm:prSet presAssocID="{71531563-9DCB-4B41-A391-B0142871E498}" presName="thickLine" presStyleLbl="alignNode1" presStyleIdx="2" presStyleCnt="5"/>
      <dgm:spPr/>
    </dgm:pt>
    <dgm:pt modelId="{4BAD8CE1-3BFE-4E6D-BE48-08582A0E4301}" type="pres">
      <dgm:prSet presAssocID="{71531563-9DCB-4B41-A391-B0142871E498}" presName="horz1" presStyleCnt="0"/>
      <dgm:spPr/>
    </dgm:pt>
    <dgm:pt modelId="{310E2EF2-7E5E-41CB-AF15-EDDABBC9D0EC}" type="pres">
      <dgm:prSet presAssocID="{71531563-9DCB-4B41-A391-B0142871E498}" presName="tx1" presStyleLbl="revTx" presStyleIdx="2" presStyleCnt="5"/>
      <dgm:spPr/>
    </dgm:pt>
    <dgm:pt modelId="{49CCF3F4-5DCD-427B-BC6E-F8FFEC5CECBF}" type="pres">
      <dgm:prSet presAssocID="{71531563-9DCB-4B41-A391-B0142871E498}" presName="vert1" presStyleCnt="0"/>
      <dgm:spPr/>
    </dgm:pt>
    <dgm:pt modelId="{0F38437C-3678-45F7-BC7E-FEF1B2D0AF67}" type="pres">
      <dgm:prSet presAssocID="{3D2BFA09-6365-40A8-AE10-2A3B274DB824}" presName="thickLine" presStyleLbl="alignNode1" presStyleIdx="3" presStyleCnt="5"/>
      <dgm:spPr/>
    </dgm:pt>
    <dgm:pt modelId="{6686C107-C8DE-4F25-8DEA-E946DE856E18}" type="pres">
      <dgm:prSet presAssocID="{3D2BFA09-6365-40A8-AE10-2A3B274DB824}" presName="horz1" presStyleCnt="0"/>
      <dgm:spPr/>
    </dgm:pt>
    <dgm:pt modelId="{2C6BB146-DEF0-47B2-8A4D-8B15532BE80D}" type="pres">
      <dgm:prSet presAssocID="{3D2BFA09-6365-40A8-AE10-2A3B274DB824}" presName="tx1" presStyleLbl="revTx" presStyleIdx="3" presStyleCnt="5"/>
      <dgm:spPr/>
    </dgm:pt>
    <dgm:pt modelId="{00C09465-5355-4574-8942-AA5C9F6C609D}" type="pres">
      <dgm:prSet presAssocID="{3D2BFA09-6365-40A8-AE10-2A3B274DB824}" presName="vert1" presStyleCnt="0"/>
      <dgm:spPr/>
    </dgm:pt>
    <dgm:pt modelId="{C3684166-E14F-4B8C-AF22-76BFCCD5A442}" type="pres">
      <dgm:prSet presAssocID="{A00C2E4E-8BEB-4C27-8630-FFE3C632751D}" presName="thickLine" presStyleLbl="alignNode1" presStyleIdx="4" presStyleCnt="5"/>
      <dgm:spPr/>
    </dgm:pt>
    <dgm:pt modelId="{5ADF1885-E6A7-44E0-989A-BB9504C85CA0}" type="pres">
      <dgm:prSet presAssocID="{A00C2E4E-8BEB-4C27-8630-FFE3C632751D}" presName="horz1" presStyleCnt="0"/>
      <dgm:spPr/>
    </dgm:pt>
    <dgm:pt modelId="{62B2829C-5C23-4C91-BA73-A35B16AD37B4}" type="pres">
      <dgm:prSet presAssocID="{A00C2E4E-8BEB-4C27-8630-FFE3C632751D}" presName="tx1" presStyleLbl="revTx" presStyleIdx="4" presStyleCnt="5"/>
      <dgm:spPr/>
    </dgm:pt>
    <dgm:pt modelId="{66384178-15F5-477D-80D5-0529F5F36AEF}" type="pres">
      <dgm:prSet presAssocID="{A00C2E4E-8BEB-4C27-8630-FFE3C632751D}" presName="vert1" presStyleCnt="0"/>
      <dgm:spPr/>
    </dgm:pt>
  </dgm:ptLst>
  <dgm:cxnLst>
    <dgm:cxn modelId="{7D46B92A-EC43-48E1-803B-9A625A58E2BB}" srcId="{00CAA9F8-A7E0-43B2-9974-F2BC6A82BBCE}" destId="{71531563-9DCB-4B41-A391-B0142871E498}" srcOrd="2" destOrd="0" parTransId="{D2A26091-52C8-4907-822F-3A298077D176}" sibTransId="{F5E7B683-B647-4DE3-BEE0-C0D1EE817847}"/>
    <dgm:cxn modelId="{84A3C231-921A-4611-8C8B-8E9BD77B2717}" srcId="{00CAA9F8-A7E0-43B2-9974-F2BC6A82BBCE}" destId="{744E3382-4440-4FD2-A37E-AACF2DA11327}" srcOrd="0" destOrd="0" parTransId="{1AC1B02B-C621-4FC9-9B31-35EF6A91824F}" sibTransId="{06CCACE4-C436-4D6B-998F-9A4D73941095}"/>
    <dgm:cxn modelId="{0122EF36-3380-4EA5-9821-FA3C90005CB0}" srcId="{00CAA9F8-A7E0-43B2-9974-F2BC6A82BBCE}" destId="{A00C2E4E-8BEB-4C27-8630-FFE3C632751D}" srcOrd="4" destOrd="0" parTransId="{FE9E701D-1BF5-4C0B-B882-9CD31494A7CB}" sibTransId="{96FB1518-822F-4F26-A7FE-6307A642BF11}"/>
    <dgm:cxn modelId="{09AE643C-EC59-4DBD-8A49-E4E93CE09748}" type="presOf" srcId="{71531563-9DCB-4B41-A391-B0142871E498}" destId="{310E2EF2-7E5E-41CB-AF15-EDDABBC9D0EC}" srcOrd="0" destOrd="0" presId="urn:microsoft.com/office/officeart/2008/layout/LinedList"/>
    <dgm:cxn modelId="{6969EC67-4C62-4AB9-BFE9-21A4303EF129}" type="presOf" srcId="{2C1D1249-CEC5-438E-8154-32C653A375CF}" destId="{BB78B52D-7180-4B22-9ED2-BA344C611EB3}" srcOrd="0" destOrd="0" presId="urn:microsoft.com/office/officeart/2008/layout/LinedList"/>
    <dgm:cxn modelId="{01071196-9F28-45CA-B1AC-44E23C6BF486}" type="presOf" srcId="{3D2BFA09-6365-40A8-AE10-2A3B274DB824}" destId="{2C6BB146-DEF0-47B2-8A4D-8B15532BE80D}" srcOrd="0" destOrd="0" presId="urn:microsoft.com/office/officeart/2008/layout/LinedList"/>
    <dgm:cxn modelId="{3EF39AE5-F65D-46D0-90B4-E8A3D9E3296C}" type="presOf" srcId="{00CAA9F8-A7E0-43B2-9974-F2BC6A82BBCE}" destId="{85349F15-FB79-40A7-A996-06B4F3CC5E9A}" srcOrd="0" destOrd="0" presId="urn:microsoft.com/office/officeart/2008/layout/LinedList"/>
    <dgm:cxn modelId="{FCF598EC-F4F7-43F5-8D5F-A9B08162B9BD}" srcId="{00CAA9F8-A7E0-43B2-9974-F2BC6A82BBCE}" destId="{3D2BFA09-6365-40A8-AE10-2A3B274DB824}" srcOrd="3" destOrd="0" parTransId="{2ECCDA99-677F-498F-97BF-A6D79E7010AC}" sibTransId="{DF769888-233B-4593-BA93-B67EB07A9CB8}"/>
    <dgm:cxn modelId="{E9B72CF2-C1B2-41B1-9D8C-08C7F8458FDF}" type="presOf" srcId="{744E3382-4440-4FD2-A37E-AACF2DA11327}" destId="{13D99DD8-C2D7-414C-8060-FE51E2BEF091}" srcOrd="0" destOrd="0" presId="urn:microsoft.com/office/officeart/2008/layout/LinedList"/>
    <dgm:cxn modelId="{90E338F9-FC63-4F33-949F-EA370FFD5056}" type="presOf" srcId="{A00C2E4E-8BEB-4C27-8630-FFE3C632751D}" destId="{62B2829C-5C23-4C91-BA73-A35B16AD37B4}" srcOrd="0" destOrd="0" presId="urn:microsoft.com/office/officeart/2008/layout/LinedList"/>
    <dgm:cxn modelId="{F29C2BFB-BF15-4AAD-8A5F-AFD468484880}" srcId="{00CAA9F8-A7E0-43B2-9974-F2BC6A82BBCE}" destId="{2C1D1249-CEC5-438E-8154-32C653A375CF}" srcOrd="1" destOrd="0" parTransId="{AD72D3DA-F4E9-4C33-AA61-D3B40E5FF02F}" sibTransId="{3E7E62FE-B88D-4B36-B13E-A767A7B82391}"/>
    <dgm:cxn modelId="{BB990812-155A-4429-A1D4-F0848A37E42A}" type="presParOf" srcId="{85349F15-FB79-40A7-A996-06B4F3CC5E9A}" destId="{C18495FC-9875-48DD-B086-D30B9E85B169}" srcOrd="0" destOrd="0" presId="urn:microsoft.com/office/officeart/2008/layout/LinedList"/>
    <dgm:cxn modelId="{2C47324C-467F-42C3-82EA-8154412C374E}" type="presParOf" srcId="{85349F15-FB79-40A7-A996-06B4F3CC5E9A}" destId="{48833F2C-6453-4592-8039-E379A104C3C1}" srcOrd="1" destOrd="0" presId="urn:microsoft.com/office/officeart/2008/layout/LinedList"/>
    <dgm:cxn modelId="{A5E35848-872F-4CF1-B984-B305FAACE552}" type="presParOf" srcId="{48833F2C-6453-4592-8039-E379A104C3C1}" destId="{13D99DD8-C2D7-414C-8060-FE51E2BEF091}" srcOrd="0" destOrd="0" presId="urn:microsoft.com/office/officeart/2008/layout/LinedList"/>
    <dgm:cxn modelId="{16D1070A-8726-4523-92D7-29F065DD4DA4}" type="presParOf" srcId="{48833F2C-6453-4592-8039-E379A104C3C1}" destId="{FFB0FED5-9B4F-41B9-A498-D8A60091117D}" srcOrd="1" destOrd="0" presId="urn:microsoft.com/office/officeart/2008/layout/LinedList"/>
    <dgm:cxn modelId="{65235924-3180-490F-83BD-B54E414BACB4}" type="presParOf" srcId="{85349F15-FB79-40A7-A996-06B4F3CC5E9A}" destId="{F98F3F01-E71D-415C-986E-C91E2F483D59}" srcOrd="2" destOrd="0" presId="urn:microsoft.com/office/officeart/2008/layout/LinedList"/>
    <dgm:cxn modelId="{9702B344-2780-4E42-9AC7-25D638396575}" type="presParOf" srcId="{85349F15-FB79-40A7-A996-06B4F3CC5E9A}" destId="{AAEBD6E1-07B1-4B11-916C-D50B98A268AA}" srcOrd="3" destOrd="0" presId="urn:microsoft.com/office/officeart/2008/layout/LinedList"/>
    <dgm:cxn modelId="{66C16E30-9BDB-48BF-BC7E-56DF8358911A}" type="presParOf" srcId="{AAEBD6E1-07B1-4B11-916C-D50B98A268AA}" destId="{BB78B52D-7180-4B22-9ED2-BA344C611EB3}" srcOrd="0" destOrd="0" presId="urn:microsoft.com/office/officeart/2008/layout/LinedList"/>
    <dgm:cxn modelId="{D246E409-2067-48AE-A488-09B2FDC7F077}" type="presParOf" srcId="{AAEBD6E1-07B1-4B11-916C-D50B98A268AA}" destId="{80F301E7-6303-401A-A678-603B5364FB76}" srcOrd="1" destOrd="0" presId="urn:microsoft.com/office/officeart/2008/layout/LinedList"/>
    <dgm:cxn modelId="{FA8E4090-97EE-454F-A990-A1C2B6B293E9}" type="presParOf" srcId="{85349F15-FB79-40A7-A996-06B4F3CC5E9A}" destId="{C019B504-FF73-44D0-80B8-5BC4F41CEC3E}" srcOrd="4" destOrd="0" presId="urn:microsoft.com/office/officeart/2008/layout/LinedList"/>
    <dgm:cxn modelId="{BFBC2939-FFF2-4944-B355-385865A9FB33}" type="presParOf" srcId="{85349F15-FB79-40A7-A996-06B4F3CC5E9A}" destId="{4BAD8CE1-3BFE-4E6D-BE48-08582A0E4301}" srcOrd="5" destOrd="0" presId="urn:microsoft.com/office/officeart/2008/layout/LinedList"/>
    <dgm:cxn modelId="{A29B7745-7A64-4AAC-8040-C05238CA76F8}" type="presParOf" srcId="{4BAD8CE1-3BFE-4E6D-BE48-08582A0E4301}" destId="{310E2EF2-7E5E-41CB-AF15-EDDABBC9D0EC}" srcOrd="0" destOrd="0" presId="urn:microsoft.com/office/officeart/2008/layout/LinedList"/>
    <dgm:cxn modelId="{8CB89EBE-C9C7-4866-8EE1-E0A9064A3FA5}" type="presParOf" srcId="{4BAD8CE1-3BFE-4E6D-BE48-08582A0E4301}" destId="{49CCF3F4-5DCD-427B-BC6E-F8FFEC5CECBF}" srcOrd="1" destOrd="0" presId="urn:microsoft.com/office/officeart/2008/layout/LinedList"/>
    <dgm:cxn modelId="{C489DB5C-5439-4EE0-B7FE-52A9CEB3BC84}" type="presParOf" srcId="{85349F15-FB79-40A7-A996-06B4F3CC5E9A}" destId="{0F38437C-3678-45F7-BC7E-FEF1B2D0AF67}" srcOrd="6" destOrd="0" presId="urn:microsoft.com/office/officeart/2008/layout/LinedList"/>
    <dgm:cxn modelId="{F47A22E9-C922-4752-B70E-C4535A921A14}" type="presParOf" srcId="{85349F15-FB79-40A7-A996-06B4F3CC5E9A}" destId="{6686C107-C8DE-4F25-8DEA-E946DE856E18}" srcOrd="7" destOrd="0" presId="urn:microsoft.com/office/officeart/2008/layout/LinedList"/>
    <dgm:cxn modelId="{D1DD9038-A6A7-45C7-A754-7465DC68FCA5}" type="presParOf" srcId="{6686C107-C8DE-4F25-8DEA-E946DE856E18}" destId="{2C6BB146-DEF0-47B2-8A4D-8B15532BE80D}" srcOrd="0" destOrd="0" presId="urn:microsoft.com/office/officeart/2008/layout/LinedList"/>
    <dgm:cxn modelId="{C96507FA-21EF-4A6D-94EE-93478562D6D1}" type="presParOf" srcId="{6686C107-C8DE-4F25-8DEA-E946DE856E18}" destId="{00C09465-5355-4574-8942-AA5C9F6C609D}" srcOrd="1" destOrd="0" presId="urn:microsoft.com/office/officeart/2008/layout/LinedList"/>
    <dgm:cxn modelId="{0A2D2397-EB7A-46DA-AFF5-FF0EA710F16D}" type="presParOf" srcId="{85349F15-FB79-40A7-A996-06B4F3CC5E9A}" destId="{C3684166-E14F-4B8C-AF22-76BFCCD5A442}" srcOrd="8" destOrd="0" presId="urn:microsoft.com/office/officeart/2008/layout/LinedList"/>
    <dgm:cxn modelId="{73448485-DDC7-4743-A672-288FD6786268}" type="presParOf" srcId="{85349F15-FB79-40A7-A996-06B4F3CC5E9A}" destId="{5ADF1885-E6A7-44E0-989A-BB9504C85CA0}" srcOrd="9" destOrd="0" presId="urn:microsoft.com/office/officeart/2008/layout/LinedList"/>
    <dgm:cxn modelId="{EA3DA87E-18C6-462A-94C3-65690AA78D45}" type="presParOf" srcId="{5ADF1885-E6A7-44E0-989A-BB9504C85CA0}" destId="{62B2829C-5C23-4C91-BA73-A35B16AD37B4}" srcOrd="0" destOrd="0" presId="urn:microsoft.com/office/officeart/2008/layout/LinedList"/>
    <dgm:cxn modelId="{2B57ADB2-087F-402E-BC88-2A5F6FEB496C}" type="presParOf" srcId="{5ADF1885-E6A7-44E0-989A-BB9504C85CA0}" destId="{66384178-15F5-477D-80D5-0529F5F36A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495FC-9875-48DD-B086-D30B9E85B169}">
      <dsp:nvSpPr>
        <dsp:cNvPr id="0" name=""/>
        <dsp:cNvSpPr/>
      </dsp:nvSpPr>
      <dsp:spPr>
        <a:xfrm>
          <a:off x="0" y="658"/>
          <a:ext cx="45431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99DD8-C2D7-414C-8060-FE51E2BEF091}">
      <dsp:nvSpPr>
        <dsp:cNvPr id="0" name=""/>
        <dsp:cNvSpPr/>
      </dsp:nvSpPr>
      <dsp:spPr>
        <a:xfrm>
          <a:off x="0" y="658"/>
          <a:ext cx="4543197" cy="107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Skills – Handstand</a:t>
          </a:r>
        </a:p>
      </dsp:txBody>
      <dsp:txXfrm>
        <a:off x="0" y="658"/>
        <a:ext cx="4543197" cy="1078364"/>
      </dsp:txXfrm>
    </dsp:sp>
    <dsp:sp modelId="{F98F3F01-E71D-415C-986E-C91E2F483D59}">
      <dsp:nvSpPr>
        <dsp:cNvPr id="0" name=""/>
        <dsp:cNvSpPr/>
      </dsp:nvSpPr>
      <dsp:spPr>
        <a:xfrm>
          <a:off x="0" y="1079023"/>
          <a:ext cx="4543197" cy="0"/>
        </a:xfrm>
        <a:prstGeom prst="line">
          <a:avLst/>
        </a:prstGeom>
        <a:solidFill>
          <a:schemeClr val="accent2">
            <a:hueOff val="-275843"/>
            <a:satOff val="3852"/>
            <a:lumOff val="-2353"/>
            <a:alphaOff val="0"/>
          </a:schemeClr>
        </a:solidFill>
        <a:ln w="12700" cap="flat" cmpd="sng" algn="ctr">
          <a:solidFill>
            <a:schemeClr val="accent2">
              <a:hueOff val="-275843"/>
              <a:satOff val="3852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B52D-7180-4B22-9ED2-BA344C611EB3}">
      <dsp:nvSpPr>
        <dsp:cNvPr id="0" name=""/>
        <dsp:cNvSpPr/>
      </dsp:nvSpPr>
      <dsp:spPr>
        <a:xfrm>
          <a:off x="0" y="1079023"/>
          <a:ext cx="4543197" cy="107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5-kamp</a:t>
          </a:r>
        </a:p>
      </dsp:txBody>
      <dsp:txXfrm>
        <a:off x="0" y="1079023"/>
        <a:ext cx="4543197" cy="1078364"/>
      </dsp:txXfrm>
    </dsp:sp>
    <dsp:sp modelId="{C019B504-FF73-44D0-80B8-5BC4F41CEC3E}">
      <dsp:nvSpPr>
        <dsp:cNvPr id="0" name=""/>
        <dsp:cNvSpPr/>
      </dsp:nvSpPr>
      <dsp:spPr>
        <a:xfrm>
          <a:off x="0" y="2157387"/>
          <a:ext cx="4543197" cy="0"/>
        </a:xfrm>
        <a:prstGeom prst="line">
          <a:avLst/>
        </a:prstGeom>
        <a:solidFill>
          <a:schemeClr val="accent2">
            <a:hueOff val="-551687"/>
            <a:satOff val="7704"/>
            <a:lumOff val="-4707"/>
            <a:alphaOff val="0"/>
          </a:schemeClr>
        </a:solidFill>
        <a:ln w="12700" cap="flat" cmpd="sng" algn="ctr">
          <a:solidFill>
            <a:schemeClr val="accent2">
              <a:hueOff val="-551687"/>
              <a:satOff val="7704"/>
              <a:lumOff val="-4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E2EF2-7E5E-41CB-AF15-EDDABBC9D0EC}">
      <dsp:nvSpPr>
        <dsp:cNvPr id="0" name=""/>
        <dsp:cNvSpPr/>
      </dsp:nvSpPr>
      <dsp:spPr>
        <a:xfrm>
          <a:off x="0" y="2157387"/>
          <a:ext cx="4543197" cy="107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Mellanmål ~11:10</a:t>
          </a:r>
        </a:p>
      </dsp:txBody>
      <dsp:txXfrm>
        <a:off x="0" y="2157387"/>
        <a:ext cx="4543197" cy="1078364"/>
      </dsp:txXfrm>
    </dsp:sp>
    <dsp:sp modelId="{0F38437C-3678-45F7-BC7E-FEF1B2D0AF67}">
      <dsp:nvSpPr>
        <dsp:cNvPr id="0" name=""/>
        <dsp:cNvSpPr/>
      </dsp:nvSpPr>
      <dsp:spPr>
        <a:xfrm>
          <a:off x="0" y="3235752"/>
          <a:ext cx="4543197" cy="0"/>
        </a:xfrm>
        <a:prstGeom prst="line">
          <a:avLst/>
        </a:prstGeom>
        <a:solidFill>
          <a:schemeClr val="accent2">
            <a:hueOff val="-827530"/>
            <a:satOff val="11556"/>
            <a:lumOff val="-7060"/>
            <a:alphaOff val="0"/>
          </a:schemeClr>
        </a:solidFill>
        <a:ln w="12700" cap="flat" cmpd="sng" algn="ctr">
          <a:solidFill>
            <a:schemeClr val="accent2">
              <a:hueOff val="-827530"/>
              <a:satOff val="11556"/>
              <a:lumOff val="-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BB146-DEF0-47B2-8A4D-8B15532BE80D}">
      <dsp:nvSpPr>
        <dsp:cNvPr id="0" name=""/>
        <dsp:cNvSpPr/>
      </dsp:nvSpPr>
      <dsp:spPr>
        <a:xfrm>
          <a:off x="0" y="3235752"/>
          <a:ext cx="4543197" cy="107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Fokus: Återhämtning</a:t>
          </a:r>
        </a:p>
      </dsp:txBody>
      <dsp:txXfrm>
        <a:off x="0" y="3235752"/>
        <a:ext cx="4543197" cy="1078364"/>
      </dsp:txXfrm>
    </dsp:sp>
    <dsp:sp modelId="{C3684166-E14F-4B8C-AF22-76BFCCD5A442}">
      <dsp:nvSpPr>
        <dsp:cNvPr id="0" name=""/>
        <dsp:cNvSpPr/>
      </dsp:nvSpPr>
      <dsp:spPr>
        <a:xfrm>
          <a:off x="0" y="4314116"/>
          <a:ext cx="4543197" cy="0"/>
        </a:xfrm>
        <a:prstGeom prst="line">
          <a:avLst/>
        </a:prstGeom>
        <a:solidFill>
          <a:schemeClr val="accent2">
            <a:hueOff val="-1103373"/>
            <a:satOff val="15408"/>
            <a:lumOff val="-9414"/>
            <a:alphaOff val="0"/>
          </a:schemeClr>
        </a:solidFill>
        <a:ln w="12700" cap="flat" cmpd="sng" algn="ctr">
          <a:solidFill>
            <a:schemeClr val="accent2">
              <a:hueOff val="-1103373"/>
              <a:satOff val="15408"/>
              <a:lumOff val="-9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2829C-5C23-4C91-BA73-A35B16AD37B4}">
      <dsp:nvSpPr>
        <dsp:cNvPr id="0" name=""/>
        <dsp:cNvSpPr/>
      </dsp:nvSpPr>
      <dsp:spPr>
        <a:xfrm>
          <a:off x="0" y="4314116"/>
          <a:ext cx="4543197" cy="107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Högintensivt intervallpass </a:t>
          </a:r>
        </a:p>
      </dsp:txBody>
      <dsp:txXfrm>
        <a:off x="0" y="4314116"/>
        <a:ext cx="4543197" cy="1078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71A6-06D1-4126-B88F-AEB3E67EF9FC}" type="datetimeFigureOut">
              <a:rPr lang="en-CA" smtClean="0"/>
              <a:t>2025-10-06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3530C-DA87-4108-8B94-F5A7DE0FF2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23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1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54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4778-50C7-2D15-AA4B-D29F6460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82A6C-C90A-C8F9-F0F7-332D55E7D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ADFC3-37DB-7D73-AE4D-6F15B9A8D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0BFC9-D5D8-C02E-D725-6E16310B2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21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54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Ålder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Hur jag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tränar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begränsande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ännu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bättre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Ni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guldålder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bästa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förutsättningar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uppbyggnad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återhämtning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mellan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ytterligare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skillnad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prioriterar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0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 repetition om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superkompensation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träning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återhämtning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1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IGF-1-nivåerna sjunker med åldern → långsammare återhämtning.</a:t>
            </a:r>
          </a:p>
          <a:p>
            <a:r>
              <a:rPr lang="sv-SE" dirty="0"/>
              <a:t>Ungdomar har naturligt höga nivåer, vilket ger snabbare reparationsförmåga – men de är också känsliga för störningar (t.ex. stress, sömnbrist, energibrist).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 –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Sympatikus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Parasympatikus</a:t>
            </a:r>
            <a:b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ängslan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oro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/prov,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Sömn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minskar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sympatikus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Kost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lågt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blodsocker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kopplat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till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anabola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katabola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processer.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Prokrastinering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skolarbete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17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HRV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3530C-DA87-4108-8B94-F5A7DE0FF25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76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Och, ni blir inte bara elitidrottare av dessa råd utan det finns mycket andra faktorer som gynnas. Allmän energinivå, välmående, skola etc.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E1162-F84A-4E04-9FAF-0C30A0D9DC6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578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E1162-F84A-4E04-9FAF-0C30A0D9DC6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77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0" r:id="rId6"/>
    <p:sldLayoutId id="2147483806" r:id="rId7"/>
    <p:sldLayoutId id="2147483807" r:id="rId8"/>
    <p:sldLayoutId id="2147483808" r:id="rId9"/>
    <p:sldLayoutId id="2147483809" r:id="rId10"/>
    <p:sldLayoutId id="214748381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C95FB-D509-408E-A75D-965B400C7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8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A94AE6-0978-4A09-B78E-D60AC484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3A6C0-22DC-D961-C296-B0313180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828" y="2286000"/>
            <a:ext cx="3643951" cy="2286000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Dagens agenda</a:t>
            </a:r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555F40-313F-7EAE-2668-105F1074A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972258"/>
              </p:ext>
            </p:extLst>
          </p:nvPr>
        </p:nvGraphicFramePr>
        <p:xfrm>
          <a:off x="6857999" y="762000"/>
          <a:ext cx="4543197" cy="539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76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diagram of a human body&#10;&#10;AI-generated content may be incorrect.">
            <a:extLst>
              <a:ext uri="{FF2B5EF4-FFF2-40B4-BE49-F238E27FC236}">
                <a16:creationId xmlns:a16="http://schemas.microsoft.com/office/drawing/2014/main" id="{0FB44AF7-53C6-BEDA-A1E1-8526A3687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19" y="-1"/>
            <a:ext cx="13223611" cy="7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ed heart on a graph&#10;&#10;AI-generated content may be incorrect.">
            <a:extLst>
              <a:ext uri="{FF2B5EF4-FFF2-40B4-BE49-F238E27FC236}">
                <a16:creationId xmlns:a16="http://schemas.microsoft.com/office/drawing/2014/main" id="{BD6DED40-0C0D-0BC0-689E-01DA21602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3" b="1189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D7B454-9F19-CD72-CEFD-5C224CA048DD}"/>
              </a:ext>
            </a:extLst>
          </p:cNvPr>
          <p:cNvSpPr txBox="1"/>
          <p:nvPr/>
        </p:nvSpPr>
        <p:spPr>
          <a:xfrm>
            <a:off x="565301" y="320576"/>
            <a:ext cx="161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solidFill>
                  <a:schemeClr val="bg1"/>
                </a:solidFill>
                <a:latin typeface="Aptos" panose="020B0004020202020204" pitchFamily="34" charset="0"/>
              </a:rPr>
              <a:t>HRV</a:t>
            </a:r>
            <a:endParaRPr lang="en-CA" sz="5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1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1173-F79A-6C81-2E19-3673B947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5" y="1045445"/>
            <a:ext cx="9946357" cy="857559"/>
          </a:xfrm>
        </p:spPr>
        <p:txBody>
          <a:bodyPr/>
          <a:lstStyle/>
          <a:p>
            <a:r>
              <a:rPr lang="sv-SE" dirty="0"/>
              <a:t>Vad innebär god återhämtning i praktiken?</a:t>
            </a:r>
            <a:br>
              <a:rPr lang="sv-SE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8E3FC-3A66-0DE2-F7C5-39193D367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Kroppen </a:t>
            </a:r>
            <a:r>
              <a:rPr lang="sv-SE" sz="2400" b="1" dirty="0"/>
              <a:t>tål högre träningsmängd</a:t>
            </a:r>
            <a:r>
              <a:rPr lang="sv-SE" sz="2400" dirty="0"/>
              <a:t> utan att brytas ned.</a:t>
            </a:r>
          </a:p>
          <a:p>
            <a:r>
              <a:rPr lang="sv-SE" sz="2400" b="1" dirty="0"/>
              <a:t>Träningseffekten ökar</a:t>
            </a:r>
            <a:r>
              <a:rPr lang="sv-SE" sz="2400" dirty="0"/>
              <a:t> – du får mer tillbaka av varje pass.</a:t>
            </a:r>
          </a:p>
          <a:p>
            <a:r>
              <a:rPr lang="sv-SE" sz="2400" b="1" dirty="0"/>
              <a:t>Utvecklingen går snabbare</a:t>
            </a:r>
            <a:r>
              <a:rPr lang="sv-SE" sz="2400" dirty="0"/>
              <a:t> – både fysiskt och mentalt.</a:t>
            </a:r>
          </a:p>
          <a:p>
            <a:r>
              <a:rPr lang="sv-SE" sz="2400" dirty="0"/>
              <a:t>Mindre risk för skador och sjukdom.</a:t>
            </a:r>
          </a:p>
          <a:p>
            <a:r>
              <a:rPr lang="sv-SE" sz="2400" dirty="0"/>
              <a:t>Stabilare energinivåer i vardagen.</a:t>
            </a:r>
          </a:p>
          <a:p>
            <a:r>
              <a:rPr lang="sv-SE" sz="2400" b="1" dirty="0"/>
              <a:t>Bättre fokus i skolan, träning och tävling.</a:t>
            </a:r>
            <a:endParaRPr lang="sv-SE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527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4439-5DC0-E68E-BE73-9516A506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Reflektion</a:t>
            </a:r>
            <a:endParaRPr lang="en-CA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C3E7652-DE4E-0773-8CE0-B3EFB510B0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9566" y="2852173"/>
            <a:ext cx="953555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märker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själva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när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är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väl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återhämtade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känns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träningen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när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kroppen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är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sliten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skulle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förändras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prioriterade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återhämtningen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lika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mycket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träningen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952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8229-CFD4-07B7-F0D2-7FCEC77F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Sömn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BA96-8830-0746-D228-798C02A78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sz="2400" dirty="0"/>
              <a:t>Den </a:t>
            </a:r>
            <a:r>
              <a:rPr lang="en-CA" sz="2400" dirty="0" err="1"/>
              <a:t>viktigaste</a:t>
            </a:r>
            <a:r>
              <a:rPr lang="en-CA" sz="2400" dirty="0"/>
              <a:t> </a:t>
            </a:r>
            <a:r>
              <a:rPr lang="en-CA" sz="2400" dirty="0" err="1"/>
              <a:t>återhämtningsfaktorn</a:t>
            </a:r>
            <a:r>
              <a:rPr lang="en-CA" sz="2400" dirty="0"/>
              <a:t> </a:t>
            </a:r>
            <a:r>
              <a:rPr lang="en-CA" sz="1200" i="1" dirty="0"/>
              <a:t>(Fullagar et al., 2015).</a:t>
            </a:r>
          </a:p>
          <a:p>
            <a:pPr lvl="0"/>
            <a:r>
              <a:rPr lang="en-CA" sz="2400" dirty="0"/>
              <a:t>8–10 h </a:t>
            </a:r>
            <a:r>
              <a:rPr lang="en-CA" sz="2400" dirty="0" err="1"/>
              <a:t>rekommenderas</a:t>
            </a:r>
            <a:r>
              <a:rPr lang="en-CA" sz="2400" dirty="0"/>
              <a:t> för </a:t>
            </a:r>
            <a:r>
              <a:rPr lang="en-CA" sz="2400" dirty="0" err="1"/>
              <a:t>ungdomar</a:t>
            </a:r>
            <a:r>
              <a:rPr lang="en-CA" sz="2400" dirty="0"/>
              <a:t> </a:t>
            </a:r>
            <a:r>
              <a:rPr lang="en-CA" sz="1200" i="1" dirty="0"/>
              <a:t>(National Sleep Foundation, 2015).</a:t>
            </a:r>
          </a:p>
          <a:p>
            <a:pPr lvl="0"/>
            <a:r>
              <a:rPr lang="en-CA" sz="2400" dirty="0" err="1"/>
              <a:t>Djupsömn</a:t>
            </a:r>
            <a:r>
              <a:rPr lang="en-CA" sz="2400" dirty="0"/>
              <a:t> = </a:t>
            </a:r>
            <a:r>
              <a:rPr lang="en-CA" sz="2400" dirty="0" err="1"/>
              <a:t>muskelreparation</a:t>
            </a:r>
            <a:r>
              <a:rPr lang="en-CA" sz="2400" dirty="0"/>
              <a:t>, REM = </a:t>
            </a:r>
            <a:r>
              <a:rPr lang="en-CA" sz="2400" dirty="0" err="1"/>
              <a:t>kognitiv</a:t>
            </a:r>
            <a:r>
              <a:rPr lang="en-CA" sz="2400" dirty="0"/>
              <a:t> </a:t>
            </a:r>
            <a:r>
              <a:rPr lang="en-CA" sz="2400" dirty="0" err="1"/>
              <a:t>återhämtning</a:t>
            </a:r>
            <a:r>
              <a:rPr lang="en-CA" sz="2400" dirty="0"/>
              <a:t>.</a:t>
            </a:r>
          </a:p>
          <a:p>
            <a:pPr lvl="0"/>
            <a:r>
              <a:rPr lang="en-CA" sz="2400" dirty="0"/>
              <a:t>Tips: </a:t>
            </a:r>
            <a:r>
              <a:rPr lang="en-CA" sz="2400" b="1" dirty="0" err="1"/>
              <a:t>regelbundna</a:t>
            </a:r>
            <a:r>
              <a:rPr lang="en-CA" sz="2400" b="1" dirty="0"/>
              <a:t> </a:t>
            </a:r>
            <a:r>
              <a:rPr lang="en-CA" sz="2400" b="1" dirty="0" err="1"/>
              <a:t>tider</a:t>
            </a:r>
            <a:r>
              <a:rPr lang="en-CA" sz="2400" dirty="0"/>
              <a:t>, </a:t>
            </a:r>
            <a:r>
              <a:rPr lang="en-CA" sz="2400" dirty="0" err="1"/>
              <a:t>skärmfri</a:t>
            </a:r>
            <a:r>
              <a:rPr lang="en-CA" sz="2400" dirty="0"/>
              <a:t> </a:t>
            </a:r>
            <a:r>
              <a:rPr lang="en-CA" sz="2400" dirty="0" err="1"/>
              <a:t>tid</a:t>
            </a:r>
            <a:r>
              <a:rPr lang="en-CA" sz="2400" dirty="0"/>
              <a:t> </a:t>
            </a:r>
            <a:r>
              <a:rPr lang="en-CA" sz="2400" dirty="0" err="1"/>
              <a:t>minst</a:t>
            </a:r>
            <a:r>
              <a:rPr lang="en-CA" sz="2400" dirty="0"/>
              <a:t> 1 h </a:t>
            </a:r>
            <a:r>
              <a:rPr lang="en-CA" sz="2400" dirty="0" err="1"/>
              <a:t>före</a:t>
            </a:r>
            <a:r>
              <a:rPr lang="en-CA" sz="2400" dirty="0"/>
              <a:t> </a:t>
            </a:r>
            <a:r>
              <a:rPr lang="en-CA" sz="2400" dirty="0" err="1"/>
              <a:t>sänggående</a:t>
            </a:r>
            <a:r>
              <a:rPr lang="en-CA" sz="2400" dirty="0"/>
              <a:t>, </a:t>
            </a:r>
            <a:r>
              <a:rPr lang="en-CA" sz="2400" dirty="0" err="1"/>
              <a:t>svalt</a:t>
            </a:r>
            <a:r>
              <a:rPr lang="en-CA" sz="2400" dirty="0"/>
              <a:t> &amp; </a:t>
            </a:r>
            <a:r>
              <a:rPr lang="en-CA" sz="2400" dirty="0" err="1"/>
              <a:t>mörkt</a:t>
            </a:r>
            <a:r>
              <a:rPr lang="en-CA" sz="2400" dirty="0"/>
              <a:t> rum.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8533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F21E-A559-98AF-647A-310381F0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Näring</a:t>
            </a:r>
            <a:r>
              <a:rPr lang="en-CA" dirty="0"/>
              <a:t> &amp; </a:t>
            </a:r>
            <a:r>
              <a:rPr lang="en-CA" dirty="0" err="1"/>
              <a:t>vätskebalans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C526-2E3D-FAA8-3A92-84D8117A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616386" cy="3810000"/>
          </a:xfrm>
        </p:spPr>
        <p:txBody>
          <a:bodyPr>
            <a:normAutofit/>
          </a:bodyPr>
          <a:lstStyle/>
          <a:p>
            <a:pPr lvl="0"/>
            <a:r>
              <a:rPr lang="en-CA" sz="2400" dirty="0"/>
              <a:t>”Glycogen window” – </a:t>
            </a:r>
            <a:r>
              <a:rPr lang="en-CA" sz="2400" dirty="0" err="1"/>
              <a:t>kolhydrater</a:t>
            </a:r>
            <a:r>
              <a:rPr lang="en-CA" sz="2400" dirty="0"/>
              <a:t> + protein </a:t>
            </a:r>
            <a:r>
              <a:rPr lang="en-CA" sz="2400" dirty="0" err="1"/>
              <a:t>direkt</a:t>
            </a:r>
            <a:r>
              <a:rPr lang="en-CA" sz="2400" dirty="0"/>
              <a:t> </a:t>
            </a:r>
            <a:r>
              <a:rPr lang="en-CA" sz="2400" dirty="0" err="1"/>
              <a:t>efter</a:t>
            </a:r>
            <a:r>
              <a:rPr lang="en-CA" sz="2400" dirty="0"/>
              <a:t> pass </a:t>
            </a:r>
            <a:r>
              <a:rPr lang="en-CA" sz="2400" dirty="0" err="1"/>
              <a:t>förbättrar</a:t>
            </a:r>
            <a:r>
              <a:rPr lang="en-CA" sz="2400" dirty="0"/>
              <a:t> </a:t>
            </a:r>
            <a:r>
              <a:rPr lang="en-CA" sz="2400" dirty="0" err="1"/>
              <a:t>återhämtning</a:t>
            </a:r>
            <a:r>
              <a:rPr lang="en-CA" sz="2400" dirty="0"/>
              <a:t> </a:t>
            </a:r>
            <a:r>
              <a:rPr lang="en-CA" sz="1300" i="1" dirty="0"/>
              <a:t>(Ivy, 2004).</a:t>
            </a:r>
          </a:p>
          <a:p>
            <a:pPr lvl="0"/>
            <a:r>
              <a:rPr lang="en-CA" sz="2400" dirty="0"/>
              <a:t>20–30 g protein per </a:t>
            </a:r>
            <a:r>
              <a:rPr lang="en-CA" sz="2400" dirty="0" err="1"/>
              <a:t>måltid</a:t>
            </a:r>
            <a:r>
              <a:rPr lang="en-CA" sz="2400" dirty="0"/>
              <a:t> </a:t>
            </a:r>
            <a:r>
              <a:rPr lang="en-CA" sz="2400" dirty="0" err="1"/>
              <a:t>optimerar</a:t>
            </a:r>
            <a:r>
              <a:rPr lang="en-CA" sz="2400" dirty="0"/>
              <a:t> </a:t>
            </a:r>
            <a:r>
              <a:rPr lang="en-CA" sz="2400" dirty="0" err="1"/>
              <a:t>proteinsyntesen</a:t>
            </a:r>
            <a:r>
              <a:rPr lang="en-CA" sz="2400" dirty="0"/>
              <a:t> </a:t>
            </a:r>
            <a:r>
              <a:rPr lang="en-CA" sz="1200" i="1" dirty="0"/>
              <a:t>(Morton et al., 2018).</a:t>
            </a:r>
          </a:p>
          <a:p>
            <a:pPr lvl="0"/>
            <a:r>
              <a:rPr lang="en-CA" sz="2400" dirty="0" err="1"/>
              <a:t>Vätskebalans</a:t>
            </a:r>
            <a:r>
              <a:rPr lang="en-CA" sz="2400" dirty="0"/>
              <a:t>: </a:t>
            </a:r>
            <a:r>
              <a:rPr lang="en-CA" sz="2400" dirty="0" err="1"/>
              <a:t>förlust</a:t>
            </a:r>
            <a:r>
              <a:rPr lang="en-CA" sz="2400" dirty="0"/>
              <a:t> &gt;2 % </a:t>
            </a:r>
            <a:r>
              <a:rPr lang="en-CA" sz="2400" dirty="0" err="1"/>
              <a:t>kroppsvikt</a:t>
            </a:r>
            <a:r>
              <a:rPr lang="en-CA" sz="2400" dirty="0"/>
              <a:t> → </a:t>
            </a:r>
            <a:r>
              <a:rPr lang="en-CA" sz="2400" dirty="0" err="1"/>
              <a:t>försämrad</a:t>
            </a:r>
            <a:r>
              <a:rPr lang="en-CA" sz="2400" dirty="0"/>
              <a:t> prestation </a:t>
            </a:r>
            <a:r>
              <a:rPr lang="en-CA" sz="1200" i="1" dirty="0"/>
              <a:t>(Sawka et al., 2007).</a:t>
            </a:r>
            <a:endParaRPr lang="en-CA" sz="1200" dirty="0"/>
          </a:p>
          <a:p>
            <a:pPr lvl="0"/>
            <a:r>
              <a:rPr lang="en-CA" sz="2400" dirty="0" err="1"/>
              <a:t>Viktigare</a:t>
            </a:r>
            <a:r>
              <a:rPr lang="en-CA" sz="2400" dirty="0"/>
              <a:t> </a:t>
            </a:r>
            <a:r>
              <a:rPr lang="en-CA" sz="2400" dirty="0" err="1"/>
              <a:t>än</a:t>
            </a:r>
            <a:r>
              <a:rPr lang="en-CA" sz="2400" dirty="0"/>
              <a:t> ”</a:t>
            </a:r>
            <a:r>
              <a:rPr lang="en-CA" sz="2400" dirty="0" err="1"/>
              <a:t>mirakelprodukter</a:t>
            </a:r>
            <a:r>
              <a:rPr lang="en-CA" sz="2400" dirty="0"/>
              <a:t>” </a:t>
            </a:r>
            <a:r>
              <a:rPr lang="en-CA" sz="2400" dirty="0" err="1"/>
              <a:t>är</a:t>
            </a:r>
            <a:r>
              <a:rPr lang="en-CA" sz="2400" dirty="0"/>
              <a:t> </a:t>
            </a:r>
            <a:r>
              <a:rPr lang="en-CA" sz="2400" b="1" dirty="0" err="1"/>
              <a:t>helheten</a:t>
            </a:r>
            <a:r>
              <a:rPr lang="en-CA" sz="2400" b="1" dirty="0"/>
              <a:t> i </a:t>
            </a:r>
            <a:r>
              <a:rPr lang="en-CA" sz="2400" b="1" dirty="0" err="1"/>
              <a:t>kosten</a:t>
            </a:r>
            <a:r>
              <a:rPr lang="en-CA" sz="2400" dirty="0"/>
              <a:t> </a:t>
            </a:r>
            <a:r>
              <a:rPr lang="en-CA" sz="1200" i="1" dirty="0"/>
              <a:t>(Burke &amp; Hawley, 2018).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0316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5A5E-99F9-7626-4014-08B28397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Mental </a:t>
            </a:r>
            <a:r>
              <a:rPr lang="en-CA" dirty="0" err="1"/>
              <a:t>återhämtning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4F11-F309-709E-24D4-FE4C16EC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sz="2400" dirty="0" err="1"/>
              <a:t>Skola</a:t>
            </a:r>
            <a:r>
              <a:rPr lang="en-CA" sz="2400" dirty="0"/>
              <a:t>, </a:t>
            </a:r>
            <a:r>
              <a:rPr lang="en-CA" sz="2400" dirty="0" err="1"/>
              <a:t>relationer</a:t>
            </a:r>
            <a:r>
              <a:rPr lang="en-CA" sz="2400" dirty="0"/>
              <a:t> </a:t>
            </a:r>
            <a:r>
              <a:rPr lang="en-CA" sz="2400" dirty="0" err="1"/>
              <a:t>och</a:t>
            </a:r>
            <a:r>
              <a:rPr lang="en-CA" sz="2400" dirty="0"/>
              <a:t> social stress </a:t>
            </a:r>
            <a:r>
              <a:rPr lang="en-CA" sz="2400" dirty="0" err="1"/>
              <a:t>påverkar</a:t>
            </a:r>
            <a:r>
              <a:rPr lang="en-CA" sz="2400" dirty="0"/>
              <a:t> </a:t>
            </a:r>
            <a:r>
              <a:rPr lang="en-CA" sz="2400" dirty="0" err="1"/>
              <a:t>prestationen</a:t>
            </a:r>
            <a:r>
              <a:rPr lang="en-CA" sz="2400" dirty="0"/>
              <a:t> </a:t>
            </a:r>
            <a:r>
              <a:rPr lang="en-CA" sz="1200" i="1" dirty="0"/>
              <a:t>(Kellmann &amp; Beckmann, 2018).</a:t>
            </a:r>
          </a:p>
          <a:p>
            <a:pPr lvl="0"/>
            <a:r>
              <a:rPr lang="en-CA" sz="2400" dirty="0"/>
              <a:t>Mindfulness, </a:t>
            </a:r>
            <a:r>
              <a:rPr lang="en-CA" sz="2400" dirty="0" err="1"/>
              <a:t>planering</a:t>
            </a:r>
            <a:r>
              <a:rPr lang="en-CA" sz="2400" dirty="0"/>
              <a:t> </a:t>
            </a:r>
            <a:r>
              <a:rPr lang="en-CA" sz="2400" dirty="0" err="1"/>
              <a:t>och</a:t>
            </a:r>
            <a:r>
              <a:rPr lang="en-CA" sz="2400" dirty="0"/>
              <a:t> </a:t>
            </a:r>
            <a:r>
              <a:rPr lang="en-CA" sz="2400" dirty="0" err="1"/>
              <a:t>reflektion</a:t>
            </a:r>
            <a:r>
              <a:rPr lang="en-CA" sz="2400" dirty="0"/>
              <a:t> </a:t>
            </a:r>
            <a:r>
              <a:rPr lang="en-CA" sz="2400" dirty="0" err="1"/>
              <a:t>kan</a:t>
            </a:r>
            <a:r>
              <a:rPr lang="en-CA" sz="2400" dirty="0"/>
              <a:t> </a:t>
            </a:r>
            <a:r>
              <a:rPr lang="en-CA" sz="2400" dirty="0" err="1"/>
              <a:t>minska</a:t>
            </a:r>
            <a:r>
              <a:rPr lang="en-CA" sz="2400" dirty="0"/>
              <a:t> mental stress </a:t>
            </a:r>
            <a:r>
              <a:rPr lang="en-CA" sz="1200" i="1" dirty="0"/>
              <a:t>(Baltzell, 2016).</a:t>
            </a:r>
          </a:p>
          <a:p>
            <a:pPr lvl="0"/>
            <a:r>
              <a:rPr lang="en-CA" sz="2400" dirty="0" err="1"/>
              <a:t>Balans</a:t>
            </a:r>
            <a:r>
              <a:rPr lang="en-CA" sz="2400" dirty="0"/>
              <a:t> </a:t>
            </a:r>
            <a:r>
              <a:rPr lang="en-CA" sz="2400" dirty="0" err="1"/>
              <a:t>mellan</a:t>
            </a:r>
            <a:r>
              <a:rPr lang="en-CA" sz="2400" dirty="0"/>
              <a:t> </a:t>
            </a:r>
            <a:r>
              <a:rPr lang="en-CA" sz="2400" dirty="0" err="1"/>
              <a:t>träning</a:t>
            </a:r>
            <a:r>
              <a:rPr lang="en-CA" sz="2400" dirty="0"/>
              <a:t> </a:t>
            </a:r>
            <a:r>
              <a:rPr lang="en-CA" sz="2400" dirty="0" err="1"/>
              <a:t>och</a:t>
            </a:r>
            <a:r>
              <a:rPr lang="en-CA" sz="2400" dirty="0"/>
              <a:t> </a:t>
            </a:r>
            <a:r>
              <a:rPr lang="en-CA" sz="2400" dirty="0" err="1"/>
              <a:t>livets</a:t>
            </a:r>
            <a:r>
              <a:rPr lang="en-CA" sz="2400" dirty="0"/>
              <a:t> </a:t>
            </a:r>
            <a:r>
              <a:rPr lang="en-CA" sz="2400" dirty="0" err="1"/>
              <a:t>övriga</a:t>
            </a:r>
            <a:r>
              <a:rPr lang="en-CA" sz="2400" dirty="0"/>
              <a:t> </a:t>
            </a:r>
            <a:r>
              <a:rPr lang="en-CA" sz="2400" dirty="0" err="1"/>
              <a:t>krav</a:t>
            </a:r>
            <a:r>
              <a:rPr lang="en-CA" sz="2400" dirty="0"/>
              <a:t> = </a:t>
            </a:r>
            <a:r>
              <a:rPr lang="en-CA" sz="2400" dirty="0" err="1"/>
              <a:t>avgörande</a:t>
            </a:r>
            <a:r>
              <a:rPr lang="en-CA" sz="2400" dirty="0"/>
              <a:t> för </a:t>
            </a:r>
            <a:r>
              <a:rPr lang="en-CA" sz="2400" dirty="0" err="1"/>
              <a:t>långsiktig</a:t>
            </a:r>
            <a:r>
              <a:rPr lang="en-CA" sz="2400" dirty="0"/>
              <a:t> </a:t>
            </a:r>
            <a:r>
              <a:rPr lang="en-CA" sz="2400" dirty="0" err="1"/>
              <a:t>utveckling</a:t>
            </a:r>
            <a:r>
              <a:rPr lang="en-CA" sz="2400" dirty="0"/>
              <a:t>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8707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B8157-A234-F780-3F81-49B85504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56" y="333220"/>
            <a:ext cx="10076688" cy="857559"/>
          </a:xfrm>
        </p:spPr>
        <p:txBody>
          <a:bodyPr/>
          <a:lstStyle/>
          <a:p>
            <a:r>
              <a:rPr lang="sv-SE" sz="2400" dirty="0"/>
              <a:t>Återhämtning i praktiken – vad kan du påverka?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B122-C918-9C71-2B72-19F67E85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656" y="1298448"/>
            <a:ext cx="10683240" cy="5020056"/>
          </a:xfrm>
        </p:spPr>
        <p:txBody>
          <a:bodyPr>
            <a:normAutofit/>
          </a:bodyPr>
          <a:lstStyle/>
          <a:p>
            <a:r>
              <a:rPr lang="sv-SE" b="1" dirty="0"/>
              <a:t>Prioritera sömn:</a:t>
            </a:r>
            <a:r>
              <a:rPr lang="sv-SE" dirty="0"/>
              <a:t> 8–10 timmar per natt för optimal fysisk och mental återhämtning.</a:t>
            </a:r>
          </a:p>
          <a:p>
            <a:r>
              <a:rPr lang="sv-SE" b="1" dirty="0"/>
              <a:t>Planera in vila:</a:t>
            </a:r>
            <a:r>
              <a:rPr lang="sv-SE" dirty="0"/>
              <a:t> hela vilodagar och lågintensiva återhämtningspass.</a:t>
            </a:r>
          </a:p>
          <a:p>
            <a:r>
              <a:rPr lang="sv-SE" b="1" dirty="0"/>
              <a:t>Minska stress och belastning:</a:t>
            </a:r>
            <a:r>
              <a:rPr lang="sv-SE" dirty="0"/>
              <a:t> hitta balans mellan träning, skola och fritid.</a:t>
            </a:r>
          </a:p>
          <a:p>
            <a:r>
              <a:rPr lang="sv-SE" b="1" dirty="0"/>
              <a:t>Hantera oro och mentalt brus:</a:t>
            </a:r>
            <a:r>
              <a:rPr lang="sv-SE" dirty="0"/>
              <a:t> reflektion, struktur och återhämtningsaktiviteter (t.ex. promenad, musik, natur)</a:t>
            </a:r>
          </a:p>
          <a:p>
            <a:r>
              <a:rPr lang="sv-SE" b="1" dirty="0"/>
              <a:t>Ät regelbundet och tillräckligt:</a:t>
            </a:r>
            <a:r>
              <a:rPr lang="sv-SE" dirty="0"/>
              <a:t> energiunderskott förlänger återhämtningstiden.</a:t>
            </a:r>
          </a:p>
          <a:p>
            <a:r>
              <a:rPr lang="sv-SE" b="1" dirty="0"/>
              <a:t>Sök social balans:</a:t>
            </a:r>
            <a:r>
              <a:rPr lang="sv-SE" dirty="0"/>
              <a:t> tid med vänner och familj stärker välbefinnande och återhämtningsförmåga.</a:t>
            </a:r>
          </a:p>
          <a:p>
            <a:pPr marL="0" lvl="0" indent="0">
              <a:buNone/>
            </a:pPr>
            <a:endParaRPr lang="en-CA" b="1" dirty="0"/>
          </a:p>
          <a:p>
            <a:pPr marL="0" lvl="0" indent="0">
              <a:buNone/>
            </a:pPr>
            <a:r>
              <a:rPr lang="en-CA" b="1" dirty="0"/>
              <a:t>&gt; </a:t>
            </a:r>
            <a:r>
              <a:rPr lang="en-CA" b="1" dirty="0" err="1"/>
              <a:t>Tecken</a:t>
            </a:r>
            <a:r>
              <a:rPr lang="en-CA" b="1" dirty="0"/>
              <a:t> </a:t>
            </a:r>
            <a:r>
              <a:rPr lang="en-CA" b="1" dirty="0" err="1"/>
              <a:t>på</a:t>
            </a:r>
            <a:r>
              <a:rPr lang="en-CA" b="1" dirty="0"/>
              <a:t> </a:t>
            </a:r>
            <a:r>
              <a:rPr lang="en-CA" b="1" dirty="0" err="1"/>
              <a:t>otillräcklig</a:t>
            </a:r>
            <a:r>
              <a:rPr lang="en-CA" b="1" dirty="0"/>
              <a:t> </a:t>
            </a:r>
            <a:r>
              <a:rPr lang="en-CA" b="1" dirty="0" err="1"/>
              <a:t>återhämtning</a:t>
            </a:r>
            <a:r>
              <a:rPr lang="en-CA" b="1" dirty="0"/>
              <a:t>:</a:t>
            </a:r>
            <a:r>
              <a:rPr lang="en-CA" dirty="0"/>
              <a:t> </a:t>
            </a:r>
            <a:r>
              <a:rPr lang="en-CA" dirty="0" err="1"/>
              <a:t>ökad</a:t>
            </a:r>
            <a:r>
              <a:rPr lang="en-CA" dirty="0"/>
              <a:t> </a:t>
            </a:r>
            <a:r>
              <a:rPr lang="en-CA" dirty="0" err="1"/>
              <a:t>vilopuls</a:t>
            </a:r>
            <a:r>
              <a:rPr lang="en-CA" dirty="0"/>
              <a:t>, </a:t>
            </a:r>
            <a:r>
              <a:rPr lang="en-CA" dirty="0" err="1"/>
              <a:t>sömnproblem</a:t>
            </a:r>
            <a:r>
              <a:rPr lang="en-CA" dirty="0"/>
              <a:t>, </a:t>
            </a:r>
            <a:r>
              <a:rPr lang="en-CA" dirty="0" err="1"/>
              <a:t>irritabilitet</a:t>
            </a:r>
            <a:r>
              <a:rPr lang="en-CA" dirty="0"/>
              <a:t>, </a:t>
            </a:r>
            <a:r>
              <a:rPr lang="en-CA" dirty="0" err="1"/>
              <a:t>minskad</a:t>
            </a:r>
            <a:r>
              <a:rPr lang="en-CA" dirty="0"/>
              <a:t> motivation </a:t>
            </a:r>
            <a:br>
              <a:rPr lang="en-CA" dirty="0"/>
            </a:br>
            <a:r>
              <a:rPr lang="en-CA" dirty="0"/>
              <a:t>   </a:t>
            </a:r>
            <a:r>
              <a:rPr lang="en-CA" sz="1050" i="1" dirty="0"/>
              <a:t>(Meeusen et al., 2013).</a:t>
            </a:r>
            <a:endParaRPr lang="en-CA" i="1" dirty="0"/>
          </a:p>
          <a:p>
            <a:pPr marL="0" lvl="0" indent="0">
              <a:buNone/>
            </a:pPr>
            <a:r>
              <a:rPr lang="en-CA" b="1" dirty="0"/>
              <a:t>&gt; </a:t>
            </a:r>
            <a:r>
              <a:rPr lang="en-CA" b="1" dirty="0" err="1"/>
              <a:t>Självmonitorering</a:t>
            </a:r>
            <a:r>
              <a:rPr lang="en-CA" b="1" dirty="0"/>
              <a:t>:</a:t>
            </a:r>
            <a:r>
              <a:rPr lang="en-CA" dirty="0"/>
              <a:t> </a:t>
            </a:r>
            <a:r>
              <a:rPr lang="en-CA" dirty="0" err="1"/>
              <a:t>träningsdagbok</a:t>
            </a:r>
            <a:r>
              <a:rPr lang="en-CA" dirty="0"/>
              <a:t>, </a:t>
            </a:r>
            <a:r>
              <a:rPr lang="en-CA" dirty="0" err="1"/>
              <a:t>skattning</a:t>
            </a:r>
            <a:r>
              <a:rPr lang="en-CA" dirty="0"/>
              <a:t> av RPE, </a:t>
            </a:r>
            <a:r>
              <a:rPr lang="en-CA" dirty="0" err="1"/>
              <a:t>sömnkvalitet</a:t>
            </a:r>
            <a:r>
              <a:rPr lang="en-CA" dirty="0"/>
              <a:t>, </a:t>
            </a:r>
            <a:r>
              <a:rPr lang="en-CA" dirty="0" err="1"/>
              <a:t>humör</a:t>
            </a:r>
            <a:r>
              <a:rPr lang="en-CA" dirty="0"/>
              <a:t>, HRV</a:t>
            </a:r>
          </a:p>
        </p:txBody>
      </p:sp>
    </p:spTree>
    <p:extLst>
      <p:ext uri="{BB962C8B-B14F-4D97-AF65-F5344CB8AC3E}">
        <p14:creationId xmlns:p14="http://schemas.microsoft.com/office/powerpoint/2010/main" val="343252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b="179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1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3085EB7-C88E-44AC-8D72-AE5908090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80628E-793B-4EE1-B1A1-86EFDEC6C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9E727-9FBD-426F-8146-7962900A2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53EA78BE-B416-4E78-8FA0-80D94FD7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9E9D1-BA65-6389-B404-A469049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77" y="2285999"/>
            <a:ext cx="3671247" cy="228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Uppvärmning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1166-36C4-1B1C-7E68-1862169A3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623" y="2006221"/>
            <a:ext cx="5540537" cy="2825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u="sng" dirty="0"/>
              <a:t>6 </a:t>
            </a:r>
            <a:r>
              <a:rPr lang="en-US" sz="3200" b="1" u="sng" dirty="0" err="1"/>
              <a:t>minuter</a:t>
            </a:r>
            <a:r>
              <a:rPr lang="en-US" sz="3200" b="1" u="sng" dirty="0"/>
              <a:t> av</a:t>
            </a:r>
            <a:br>
              <a:rPr lang="en-US" sz="3200" dirty="0"/>
            </a:br>
            <a:r>
              <a:rPr lang="en-US" sz="3200" b="1" dirty="0"/>
              <a:t>3</a:t>
            </a:r>
            <a:r>
              <a:rPr lang="en-US" sz="3200" dirty="0"/>
              <a:t> Inch worm to Push up</a:t>
            </a:r>
            <a:br>
              <a:rPr lang="en-US" sz="3200" dirty="0"/>
            </a:br>
            <a:r>
              <a:rPr lang="en-US" sz="3200" b="1" dirty="0"/>
              <a:t>6</a:t>
            </a:r>
            <a:r>
              <a:rPr lang="en-US" sz="3200" dirty="0"/>
              <a:t> </a:t>
            </a:r>
            <a:r>
              <a:rPr lang="en-US" sz="3200" dirty="0" err="1"/>
              <a:t>ea</a:t>
            </a:r>
            <a:r>
              <a:rPr lang="en-US" sz="3200" dirty="0"/>
              <a:t>/s Rev Lunges to high knee</a:t>
            </a:r>
            <a:br>
              <a:rPr lang="en-US" sz="3200" dirty="0"/>
            </a:br>
            <a:r>
              <a:rPr lang="en-US" sz="3200" b="1" dirty="0"/>
              <a:t>9</a:t>
            </a:r>
            <a:r>
              <a:rPr lang="en-US" sz="3200" dirty="0"/>
              <a:t> Good mornings</a:t>
            </a:r>
          </a:p>
        </p:txBody>
      </p:sp>
    </p:spTree>
    <p:extLst>
      <p:ext uri="{BB962C8B-B14F-4D97-AF65-F5344CB8AC3E}">
        <p14:creationId xmlns:p14="http://schemas.microsoft.com/office/powerpoint/2010/main" val="26505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E183CC-BBFB-4440-B192-64C806A4D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4E7AC-5D20-010F-6A39-55554F79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612" y="1013984"/>
            <a:ext cx="7714388" cy="32606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Återhämtning är inte pausen från träningen – det är en del av träningen.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E5BD89-6A5F-4A85-8770-18685C9BB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17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D489-D445-AA7F-DD90-9B8E37A1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Avslutande träningspass - Uppvärmning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7C55-1F97-7235-C524-B2210113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dirty="0"/>
              <a:t>2 </a:t>
            </a:r>
            <a:r>
              <a:rPr lang="en-CA" sz="3600" b="1" dirty="0" err="1"/>
              <a:t>varv</a:t>
            </a:r>
            <a:r>
              <a:rPr lang="en-CA" sz="3600" b="1" dirty="0"/>
              <a:t> RPE 3-5, 1 </a:t>
            </a:r>
            <a:r>
              <a:rPr lang="en-CA" sz="3600" b="1" dirty="0" err="1"/>
              <a:t>varv</a:t>
            </a:r>
            <a:r>
              <a:rPr lang="en-CA" sz="3600" b="1" dirty="0"/>
              <a:t> RPE 6-7 av</a:t>
            </a:r>
            <a:br>
              <a:rPr lang="en-CA" sz="3600" b="1" dirty="0"/>
            </a:br>
            <a:r>
              <a:rPr lang="en-CA" sz="3600" b="1" dirty="0"/>
              <a:t>- 1 min Row/Ski/Bike/</a:t>
            </a:r>
            <a:r>
              <a:rPr lang="en-CA" sz="3600" b="1" dirty="0" err="1"/>
              <a:t>Airbike</a:t>
            </a:r>
            <a:br>
              <a:rPr lang="en-CA" sz="3600" b="1" dirty="0"/>
            </a:br>
            <a:r>
              <a:rPr lang="en-CA" sz="3600" b="1" dirty="0"/>
              <a:t>- 1 min Burpee Box Jump Overs</a:t>
            </a:r>
            <a:endParaRPr lang="en-CA" sz="36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845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0A715-CA08-924D-55D5-40C2E04F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4D6F-BDBF-EBDE-A6FD-1E28A876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Avslutande träningspass - Intervaller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7FEFC-278C-10DD-F1BA-B128E4B16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dirty="0"/>
              <a:t>2 min on / 2 min off x 6 rounds</a:t>
            </a:r>
            <a:br>
              <a:rPr lang="en-CA" sz="3600" dirty="0"/>
            </a:br>
            <a:r>
              <a:rPr lang="en-CA" sz="3600" b="1" dirty="0"/>
              <a:t>20/15</a:t>
            </a:r>
            <a:r>
              <a:rPr lang="en-CA" sz="3600" dirty="0"/>
              <a:t> </a:t>
            </a:r>
            <a:r>
              <a:rPr lang="en-CA" sz="3600" dirty="0" err="1"/>
              <a:t>cal</a:t>
            </a:r>
            <a:r>
              <a:rPr lang="en-CA" sz="3600" dirty="0"/>
              <a:t> Row/Ski/Bike </a:t>
            </a:r>
            <a:r>
              <a:rPr lang="en-CA" sz="3600" i="1" dirty="0"/>
              <a:t>or</a:t>
            </a:r>
            <a:r>
              <a:rPr lang="en-CA" sz="3600" dirty="0"/>
              <a:t> </a:t>
            </a:r>
            <a:r>
              <a:rPr lang="en-CA" sz="3600" b="1" dirty="0"/>
              <a:t>15/12</a:t>
            </a:r>
            <a:r>
              <a:rPr lang="en-CA" sz="3600" dirty="0"/>
              <a:t> </a:t>
            </a:r>
            <a:r>
              <a:rPr lang="en-CA" sz="3600" dirty="0" err="1"/>
              <a:t>cal</a:t>
            </a:r>
            <a:r>
              <a:rPr lang="en-CA" sz="3600" dirty="0"/>
              <a:t> </a:t>
            </a:r>
            <a:r>
              <a:rPr lang="en-CA" sz="3600" dirty="0" err="1"/>
              <a:t>Airbike</a:t>
            </a:r>
            <a:br>
              <a:rPr lang="en-CA" sz="3600" dirty="0"/>
            </a:br>
            <a:r>
              <a:rPr lang="en-CA" sz="3600" dirty="0"/>
              <a:t>Max Burpee box jump overs in remaining time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009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9130-F4C8-4E64-AD1A-B3611E43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690E3-E2FD-D8C2-CFA3-0D725E77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/>
            <a:r>
              <a:rPr lang="sv-SE"/>
              <a:t>Skills -Handstand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1D6F-6A26-A9EF-53F0-B7D9A5EC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680" y="762000"/>
            <a:ext cx="4357144" cy="5334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800" dirty="0"/>
              <a:t>&gt; Wall walk </a:t>
            </a:r>
            <a:br>
              <a:rPr lang="en-CA" sz="2800" dirty="0"/>
            </a:br>
            <a:r>
              <a:rPr lang="en-CA" sz="2800" dirty="0"/>
              <a:t>&gt; Kick-ups </a:t>
            </a:r>
            <a:br>
              <a:rPr lang="en-CA" sz="2800" dirty="0"/>
            </a:br>
            <a:r>
              <a:rPr lang="en-CA" sz="2800" dirty="0"/>
              <a:t>&gt; Handstand hold </a:t>
            </a:r>
            <a:br>
              <a:rPr lang="en-CA" sz="2800" dirty="0"/>
            </a:br>
            <a:r>
              <a:rPr lang="en-CA" sz="2800" dirty="0"/>
              <a:t>&gt; Handstand balance </a:t>
            </a:r>
            <a:br>
              <a:rPr lang="en-CA" sz="2800" dirty="0"/>
            </a:br>
            <a:r>
              <a:rPr lang="en-CA" sz="2800" dirty="0"/>
              <a:t>&gt; HS Shoulder taps </a:t>
            </a:r>
            <a:br>
              <a:rPr lang="en-CA" sz="2800" dirty="0"/>
            </a:br>
            <a:r>
              <a:rPr lang="en-CA" sz="2800" dirty="0"/>
              <a:t>&gt; Handstand walk to wall</a:t>
            </a:r>
          </a:p>
        </p:txBody>
      </p:sp>
    </p:spTree>
    <p:extLst>
      <p:ext uri="{BB962C8B-B14F-4D97-AF65-F5344CB8AC3E}">
        <p14:creationId xmlns:p14="http://schemas.microsoft.com/office/powerpoint/2010/main" val="169486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DC16F-11A9-B94E-013A-C16FFE9C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🏆 5-kamp – Stationer &amp; Poängräkning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0D728D0-4EAE-7A7D-7138-2F62438FE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62000"/>
            <a:ext cx="4572000" cy="5334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1500" b="1" dirty="0"/>
              <a:t>1️⃣ Slackline</a:t>
            </a:r>
            <a:r>
              <a:rPr lang="en-CA" sz="1500" dirty="0"/>
              <a:t> – </a:t>
            </a:r>
            <a:r>
              <a:rPr lang="en-CA" sz="1500" dirty="0" err="1"/>
              <a:t>balansutmaning</a:t>
            </a:r>
            <a:br>
              <a:rPr lang="en-CA" sz="1500" dirty="0"/>
            </a:br>
            <a:r>
              <a:rPr lang="en-CA" sz="1500" dirty="0"/>
              <a:t>→ </a:t>
            </a:r>
            <a:r>
              <a:rPr lang="en-CA" sz="1500" dirty="0" err="1"/>
              <a:t>Poäng</a:t>
            </a:r>
            <a:r>
              <a:rPr lang="en-CA" sz="1500" dirty="0"/>
              <a:t> </a:t>
            </a:r>
            <a:r>
              <a:rPr lang="en-CA" sz="1500" dirty="0" err="1"/>
              <a:t>beroende</a:t>
            </a:r>
            <a:r>
              <a:rPr lang="en-CA" sz="1500" dirty="0"/>
              <a:t> </a:t>
            </a:r>
            <a:r>
              <a:rPr lang="en-CA" sz="1500" dirty="0" err="1"/>
              <a:t>på</a:t>
            </a:r>
            <a:r>
              <a:rPr lang="en-CA" sz="1500" dirty="0"/>
              <a:t> </a:t>
            </a:r>
            <a:r>
              <a:rPr lang="en-CA" sz="1500" dirty="0" err="1"/>
              <a:t>lina</a:t>
            </a:r>
            <a:r>
              <a:rPr lang="en-CA" sz="1500" dirty="0"/>
              <a:t> (</a:t>
            </a:r>
            <a:r>
              <a:rPr lang="en-CA" sz="1500" dirty="0" err="1"/>
              <a:t>lätt</a:t>
            </a:r>
            <a:r>
              <a:rPr lang="en-CA" sz="1500" dirty="0"/>
              <a:t>/</a:t>
            </a:r>
            <a:r>
              <a:rPr lang="en-CA" sz="1500" dirty="0" err="1"/>
              <a:t>svår</a:t>
            </a:r>
            <a:r>
              <a:rPr lang="en-CA" sz="1500" dirty="0"/>
              <a:t>) </a:t>
            </a:r>
            <a:r>
              <a:rPr lang="en-CA" sz="1500" dirty="0" err="1"/>
              <a:t>och</a:t>
            </a:r>
            <a:r>
              <a:rPr lang="en-CA" sz="1500" dirty="0"/>
              <a:t> </a:t>
            </a:r>
            <a:r>
              <a:rPr lang="en-CA" sz="1500" dirty="0" err="1"/>
              <a:t>vilket</a:t>
            </a:r>
            <a:r>
              <a:rPr lang="en-CA" sz="1500" dirty="0"/>
              <a:t> </a:t>
            </a:r>
            <a:r>
              <a:rPr lang="en-CA" sz="1500" dirty="0" err="1"/>
              <a:t>försök</a:t>
            </a:r>
            <a:r>
              <a:rPr lang="en-CA" sz="1500" dirty="0"/>
              <a:t> du </a:t>
            </a:r>
            <a:r>
              <a:rPr lang="en-CA" sz="1500" dirty="0" err="1"/>
              <a:t>klarar</a:t>
            </a:r>
            <a:r>
              <a:rPr lang="en-CA" sz="1500" dirty="0"/>
              <a:t> </a:t>
            </a:r>
            <a:r>
              <a:rPr lang="en-CA" sz="1500" dirty="0" err="1"/>
              <a:t>på</a:t>
            </a:r>
            <a:r>
              <a:rPr lang="en-CA" sz="15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1500" b="1" dirty="0"/>
              <a:t>2️⃣ </a:t>
            </a:r>
            <a:r>
              <a:rPr lang="en-CA" sz="1500" b="1" dirty="0" err="1"/>
              <a:t>Slamball</a:t>
            </a:r>
            <a:r>
              <a:rPr lang="en-CA" sz="1500" b="1" dirty="0"/>
              <a:t> / Sandbag </a:t>
            </a:r>
            <a:r>
              <a:rPr lang="en-CA" sz="1500" b="1" dirty="0" err="1"/>
              <a:t>över</a:t>
            </a:r>
            <a:r>
              <a:rPr lang="en-CA" sz="1500" b="1" dirty="0"/>
              <a:t> rigg</a:t>
            </a:r>
            <a:r>
              <a:rPr lang="en-CA" sz="1500" dirty="0"/>
              <a:t> – </a:t>
            </a:r>
            <a:r>
              <a:rPr lang="en-CA" sz="1500" dirty="0" err="1"/>
              <a:t>styrka</a:t>
            </a:r>
            <a:r>
              <a:rPr lang="en-CA" sz="1500" dirty="0"/>
              <a:t> &amp; precision</a:t>
            </a:r>
            <a:br>
              <a:rPr lang="en-CA" sz="1500" dirty="0"/>
            </a:br>
            <a:r>
              <a:rPr lang="en-CA" sz="1500" dirty="0"/>
              <a:t>→ </a:t>
            </a:r>
            <a:r>
              <a:rPr lang="en-CA" sz="1500" dirty="0" err="1"/>
              <a:t>Poäng</a:t>
            </a:r>
            <a:r>
              <a:rPr lang="en-CA" sz="1500" dirty="0"/>
              <a:t> per </a:t>
            </a:r>
            <a:r>
              <a:rPr lang="en-CA" sz="1500" dirty="0" err="1"/>
              <a:t>avklarat</a:t>
            </a:r>
            <a:r>
              <a:rPr lang="en-CA" sz="1500" dirty="0"/>
              <a:t> </a:t>
            </a:r>
            <a:r>
              <a:rPr lang="en-CA" sz="1500" dirty="0" err="1"/>
              <a:t>varv</a:t>
            </a:r>
            <a:r>
              <a:rPr lang="en-CA" sz="1500" dirty="0"/>
              <a:t> </a:t>
            </a:r>
            <a:r>
              <a:rPr lang="en-CA" sz="1500" dirty="0" err="1"/>
              <a:t>baserat</a:t>
            </a:r>
            <a:r>
              <a:rPr lang="en-CA" sz="1500" dirty="0"/>
              <a:t> </a:t>
            </a:r>
            <a:r>
              <a:rPr lang="en-CA" sz="1500" dirty="0" err="1"/>
              <a:t>på</a:t>
            </a:r>
            <a:r>
              <a:rPr lang="en-CA" sz="1500" dirty="0"/>
              <a:t> </a:t>
            </a:r>
            <a:r>
              <a:rPr lang="en-CA" sz="1500" dirty="0" err="1"/>
              <a:t>vald</a:t>
            </a:r>
            <a:r>
              <a:rPr lang="en-CA" sz="1500" dirty="0"/>
              <a:t> </a:t>
            </a:r>
            <a:r>
              <a:rPr lang="en-CA" sz="1500" dirty="0" err="1"/>
              <a:t>vikt</a:t>
            </a:r>
            <a:r>
              <a:rPr lang="en-CA" sz="1500" dirty="0"/>
              <a:t> (10 kg = 1p, 20 kg = 2p, 30 kg = 3p).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1500" b="1" dirty="0"/>
              <a:t>3️⃣ </a:t>
            </a:r>
            <a:r>
              <a:rPr lang="en-CA" sz="1500" b="1" dirty="0" err="1"/>
              <a:t>Rephäng</a:t>
            </a:r>
            <a:r>
              <a:rPr lang="en-CA" sz="1500" b="1" dirty="0"/>
              <a:t> med </a:t>
            </a:r>
            <a:r>
              <a:rPr lang="en-CA" sz="1500" b="1" dirty="0" err="1"/>
              <a:t>prickkastning</a:t>
            </a:r>
            <a:r>
              <a:rPr lang="en-CA" sz="1500" dirty="0"/>
              <a:t> – </a:t>
            </a:r>
            <a:r>
              <a:rPr lang="en-CA" sz="1500" dirty="0" err="1"/>
              <a:t>grepp</a:t>
            </a:r>
            <a:r>
              <a:rPr lang="en-CA" sz="1500" dirty="0"/>
              <a:t> &amp; </a:t>
            </a:r>
            <a:r>
              <a:rPr lang="en-CA" sz="1500" dirty="0" err="1"/>
              <a:t>samarbete</a:t>
            </a:r>
            <a:br>
              <a:rPr lang="en-CA" sz="1500" dirty="0"/>
            </a:br>
            <a:r>
              <a:rPr lang="en-CA" sz="1500" dirty="0"/>
              <a:t>→ 1 </a:t>
            </a:r>
            <a:r>
              <a:rPr lang="en-CA" sz="1500" dirty="0" err="1"/>
              <a:t>poäng</a:t>
            </a:r>
            <a:r>
              <a:rPr lang="en-CA" sz="1500" dirty="0"/>
              <a:t> per </a:t>
            </a:r>
            <a:r>
              <a:rPr lang="en-CA" sz="1500" dirty="0" err="1"/>
              <a:t>träff</a:t>
            </a:r>
            <a:r>
              <a:rPr lang="en-CA" sz="1500" dirty="0"/>
              <a:t> i </a:t>
            </a:r>
            <a:r>
              <a:rPr lang="en-CA" sz="1500" dirty="0" err="1"/>
              <a:t>hinken</a:t>
            </a:r>
            <a:r>
              <a:rPr lang="en-CA" sz="15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1500" b="1" dirty="0"/>
              <a:t>4️⃣ ”Rowling” för </a:t>
            </a:r>
            <a:r>
              <a:rPr lang="en-CA" sz="1500" b="1" dirty="0" err="1"/>
              <a:t>maxdistans</a:t>
            </a:r>
            <a:r>
              <a:rPr lang="en-CA" sz="1500" dirty="0"/>
              <a:t> – precision &amp; </a:t>
            </a:r>
            <a:r>
              <a:rPr lang="en-CA" sz="1500" dirty="0" err="1"/>
              <a:t>lagfokus</a:t>
            </a:r>
            <a:br>
              <a:rPr lang="en-CA" sz="1500" dirty="0"/>
            </a:br>
            <a:r>
              <a:rPr lang="en-CA" sz="1500" dirty="0"/>
              <a:t>→ </a:t>
            </a:r>
            <a:r>
              <a:rPr lang="en-CA" sz="1500" dirty="0" err="1"/>
              <a:t>Längst</a:t>
            </a:r>
            <a:r>
              <a:rPr lang="en-CA" sz="1500" dirty="0"/>
              <a:t> </a:t>
            </a:r>
            <a:r>
              <a:rPr lang="en-CA" sz="1500" dirty="0" err="1"/>
              <a:t>totaldistans</a:t>
            </a:r>
            <a:r>
              <a:rPr lang="en-CA" sz="1500" dirty="0"/>
              <a:t> </a:t>
            </a:r>
            <a:r>
              <a:rPr lang="en-CA" sz="1500" dirty="0" err="1"/>
              <a:t>vinner</a:t>
            </a:r>
            <a:r>
              <a:rPr lang="en-CA" sz="1500" dirty="0"/>
              <a:t>. </a:t>
            </a:r>
            <a:r>
              <a:rPr lang="en-CA" sz="1500" dirty="0" err="1"/>
              <a:t>Straff</a:t>
            </a:r>
            <a:r>
              <a:rPr lang="en-CA" sz="1500" dirty="0"/>
              <a:t>-burpees = </a:t>
            </a:r>
            <a:r>
              <a:rPr lang="en-CA" sz="1500" dirty="0" err="1"/>
              <a:t>antal</a:t>
            </a:r>
            <a:r>
              <a:rPr lang="en-CA" sz="1500" dirty="0"/>
              <a:t> meter </a:t>
            </a:r>
            <a:r>
              <a:rPr lang="en-CA" sz="1500" dirty="0" err="1"/>
              <a:t>från</a:t>
            </a:r>
            <a:r>
              <a:rPr lang="en-CA" sz="1500" dirty="0"/>
              <a:t> </a:t>
            </a:r>
            <a:r>
              <a:rPr lang="en-CA" sz="1500" dirty="0" err="1"/>
              <a:t>närmaste</a:t>
            </a:r>
            <a:r>
              <a:rPr lang="en-CA" sz="1500" dirty="0"/>
              <a:t> 100 m.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1500" b="1" dirty="0"/>
              <a:t>5️⃣ Planka + Farmers Walk</a:t>
            </a:r>
            <a:r>
              <a:rPr lang="en-CA" sz="1500" dirty="0"/>
              <a:t> – </a:t>
            </a:r>
            <a:r>
              <a:rPr lang="en-CA" sz="1500" dirty="0" err="1"/>
              <a:t>bålstyrka</a:t>
            </a:r>
            <a:r>
              <a:rPr lang="en-CA" sz="1500" dirty="0"/>
              <a:t> &amp; teamwork</a:t>
            </a:r>
            <a:br>
              <a:rPr lang="en-CA" sz="1500" dirty="0"/>
            </a:br>
            <a:r>
              <a:rPr lang="en-CA" sz="1500" dirty="0"/>
              <a:t>→ 1 </a:t>
            </a:r>
            <a:r>
              <a:rPr lang="en-CA" sz="1500" dirty="0" err="1"/>
              <a:t>poäng</a:t>
            </a:r>
            <a:r>
              <a:rPr lang="en-CA" sz="1500" dirty="0"/>
              <a:t> per </a:t>
            </a:r>
            <a:r>
              <a:rPr lang="en-CA" sz="1500" dirty="0" err="1"/>
              <a:t>giltig</a:t>
            </a:r>
            <a:r>
              <a:rPr lang="en-CA" sz="1500" dirty="0"/>
              <a:t> 5 m-</a:t>
            </a:r>
            <a:r>
              <a:rPr lang="en-CA" sz="1500" dirty="0" err="1"/>
              <a:t>sträcka</a:t>
            </a:r>
            <a:r>
              <a:rPr lang="en-CA" sz="1500" dirty="0"/>
              <a:t> (</a:t>
            </a:r>
            <a:r>
              <a:rPr lang="en-CA" sz="1500" dirty="0" err="1"/>
              <a:t>endast</a:t>
            </a:r>
            <a:r>
              <a:rPr lang="en-CA" sz="1500" dirty="0"/>
              <a:t> om </a:t>
            </a:r>
            <a:r>
              <a:rPr lang="en-CA" sz="1500" dirty="0" err="1"/>
              <a:t>alla</a:t>
            </a:r>
            <a:r>
              <a:rPr lang="en-CA" sz="1500" dirty="0"/>
              <a:t> </a:t>
            </a:r>
            <a:r>
              <a:rPr lang="en-CA" sz="1500" dirty="0" err="1"/>
              <a:t>andra</a:t>
            </a:r>
            <a:r>
              <a:rPr lang="en-CA" sz="1500" dirty="0"/>
              <a:t> </a:t>
            </a:r>
            <a:r>
              <a:rPr lang="en-CA" sz="1500" dirty="0" err="1"/>
              <a:t>håller</a:t>
            </a:r>
            <a:r>
              <a:rPr lang="en-CA" sz="1500" dirty="0"/>
              <a:t> </a:t>
            </a:r>
            <a:r>
              <a:rPr lang="en-CA" sz="1500" dirty="0" err="1"/>
              <a:t>plankan</a:t>
            </a:r>
            <a:r>
              <a:rPr lang="en-CA" sz="1500" dirty="0"/>
              <a:t>).</a:t>
            </a:r>
          </a:p>
          <a:p>
            <a:pPr>
              <a:lnSpc>
                <a:spcPct val="120000"/>
              </a:lnSpc>
            </a:pP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1641866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C43AB-2961-F984-664B-4C65B1001F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538" b="4462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F2BA3-0457-1BDC-5BB1-34E47C1D8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6952388" cy="3260635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Återhämtning</a:t>
            </a:r>
            <a:endParaRPr lang="en-CA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380DF67-88C6-A822-D82F-783140502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80" y="401933"/>
            <a:ext cx="2525215" cy="1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5A724DD-BA58-456A-9B27-F8781305D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E2BC33-F8B8-4768-AE46-E7CF6E3D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doing a hand stand in a boxing ring&#10;&#10;AI-generated content may be incorrect.">
            <a:extLst>
              <a:ext uri="{FF2B5EF4-FFF2-40B4-BE49-F238E27FC236}">
                <a16:creationId xmlns:a16="http://schemas.microsoft.com/office/drawing/2014/main" id="{33975E8D-0E53-BA1D-DD98-EA6D00B978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Content Placeholder 5" descr="A person lifting weights in a gym&#10;&#10;AI-generated content may be incorrect.">
            <a:extLst>
              <a:ext uri="{FF2B5EF4-FFF2-40B4-BE49-F238E27FC236}">
                <a16:creationId xmlns:a16="http://schemas.microsoft.com/office/drawing/2014/main" id="{02F953B6-F9B0-F6AF-DEF3-12D92F3BA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5" r="-2" b="12578"/>
          <a:stretch>
            <a:fillRect/>
          </a:stretch>
        </p:blipFill>
        <p:spPr>
          <a:xfrm>
            <a:off x="6096000" y="2520"/>
            <a:ext cx="6096000" cy="68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9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stress and depression&#10;&#10;AI-generated content may be incorrect.">
            <a:extLst>
              <a:ext uri="{FF2B5EF4-FFF2-40B4-BE49-F238E27FC236}">
                <a16:creationId xmlns:a16="http://schemas.microsoft.com/office/drawing/2014/main" id="{B40AA8E7-CAB9-243D-8214-5B4300AD5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7" b="398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9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8C41-4C96-3EEE-81EF-64319831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333220"/>
            <a:ext cx="9238434" cy="857559"/>
          </a:xfrm>
        </p:spPr>
        <p:txBody>
          <a:bodyPr/>
          <a:lstStyle/>
          <a:p>
            <a:r>
              <a:rPr lang="sv-SE" dirty="0"/>
              <a:t>Vad säger forskningen?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C675-5DBD-BD42-552C-C52DF024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53312"/>
            <a:ext cx="9753600" cy="4742688"/>
          </a:xfrm>
        </p:spPr>
        <p:txBody>
          <a:bodyPr>
            <a:normAutofit/>
          </a:bodyPr>
          <a:lstStyle/>
          <a:p>
            <a:r>
              <a:rPr lang="en-CA" sz="2400" dirty="0"/>
              <a:t>“</a:t>
            </a:r>
            <a:r>
              <a:rPr lang="en-CA" sz="2400" dirty="0" err="1"/>
              <a:t>Akut</a:t>
            </a:r>
            <a:r>
              <a:rPr lang="en-CA" sz="2400" dirty="0"/>
              <a:t> </a:t>
            </a:r>
            <a:r>
              <a:rPr lang="en-CA" sz="2400" dirty="0" err="1"/>
              <a:t>sömnbrist</a:t>
            </a:r>
            <a:r>
              <a:rPr lang="en-CA" sz="2400" dirty="0"/>
              <a:t> </a:t>
            </a:r>
            <a:r>
              <a:rPr lang="en-CA" sz="2400" dirty="0" err="1"/>
              <a:t>minskade</a:t>
            </a:r>
            <a:r>
              <a:rPr lang="en-CA" sz="2400" dirty="0"/>
              <a:t> </a:t>
            </a:r>
            <a:r>
              <a:rPr lang="en-CA" sz="2400" dirty="0" err="1"/>
              <a:t>muskelprotein­syntesen</a:t>
            </a:r>
            <a:r>
              <a:rPr lang="en-CA" sz="2400" dirty="0"/>
              <a:t> med </a:t>
            </a:r>
            <a:r>
              <a:rPr lang="en-CA" sz="2400" dirty="0" err="1"/>
              <a:t>cirka</a:t>
            </a:r>
            <a:r>
              <a:rPr lang="en-CA" sz="2400" dirty="0"/>
              <a:t> 18 % … </a:t>
            </a:r>
            <a:r>
              <a:rPr lang="en-CA" sz="2400" dirty="0" err="1"/>
              <a:t>samtidigt</a:t>
            </a:r>
            <a:r>
              <a:rPr lang="en-CA" sz="2400" dirty="0"/>
              <a:t> </a:t>
            </a:r>
            <a:r>
              <a:rPr lang="en-CA" sz="2400" dirty="0" err="1"/>
              <a:t>ökade</a:t>
            </a:r>
            <a:r>
              <a:rPr lang="en-CA" sz="2400" dirty="0"/>
              <a:t> </a:t>
            </a:r>
            <a:r>
              <a:rPr lang="en-CA" sz="2400" dirty="0" err="1"/>
              <a:t>plasmakortisol</a:t>
            </a:r>
            <a:r>
              <a:rPr lang="en-CA" sz="2400" dirty="0"/>
              <a:t> med ca 21 % </a:t>
            </a:r>
            <a:r>
              <a:rPr lang="en-CA" sz="2400" dirty="0" err="1"/>
              <a:t>och</a:t>
            </a:r>
            <a:r>
              <a:rPr lang="en-CA" sz="2400" dirty="0"/>
              <a:t> </a:t>
            </a:r>
            <a:r>
              <a:rPr lang="en-CA" sz="2400" dirty="0" err="1"/>
              <a:t>testosteron</a:t>
            </a:r>
            <a:r>
              <a:rPr lang="en-CA" sz="2400" dirty="0"/>
              <a:t> </a:t>
            </a:r>
            <a:r>
              <a:rPr lang="en-CA" sz="2400" dirty="0" err="1"/>
              <a:t>sjönk</a:t>
            </a:r>
            <a:r>
              <a:rPr lang="en-CA" sz="2400" dirty="0"/>
              <a:t> med 24 %.” </a:t>
            </a:r>
            <a:r>
              <a:rPr lang="en-CA" sz="1200" i="1" dirty="0"/>
              <a:t>(Lamon et al., 2021)</a:t>
            </a:r>
          </a:p>
          <a:p>
            <a:r>
              <a:rPr lang="sv-SE" sz="2400" dirty="0"/>
              <a:t>“Sömnbrist kan verka som en </a:t>
            </a:r>
            <a:r>
              <a:rPr lang="sv-SE" sz="2400" dirty="0" err="1"/>
              <a:t>katabol</a:t>
            </a:r>
            <a:r>
              <a:rPr lang="sv-SE" sz="2400" dirty="0"/>
              <a:t> </a:t>
            </a:r>
            <a:r>
              <a:rPr lang="sv-SE" sz="2400" dirty="0" err="1"/>
              <a:t>stressor</a:t>
            </a:r>
            <a:r>
              <a:rPr lang="sv-SE" sz="2400" dirty="0"/>
              <a:t>, då den ökar </a:t>
            </a:r>
            <a:r>
              <a:rPr lang="sv-SE" sz="2400" dirty="0" err="1"/>
              <a:t>glukokortikoider</a:t>
            </a:r>
            <a:r>
              <a:rPr lang="sv-SE" sz="2400" dirty="0"/>
              <a:t> och minskar nivåerna av testosteron, tillväxthormon och IGF-1.” </a:t>
            </a:r>
            <a:r>
              <a:rPr lang="en-CA" sz="1200" i="1" dirty="0"/>
              <a:t>(M. Mônico-Neto et al. 2013)</a:t>
            </a:r>
          </a:p>
          <a:p>
            <a:r>
              <a:rPr lang="sv-SE" sz="2400" dirty="0"/>
              <a:t>”Kronisk låg energitillgänglighet hos idrottare kan leda till hormonell dysfunktion, svagare träningsanpassning och försämrad prestationskapacitet.”</a:t>
            </a:r>
            <a:r>
              <a:rPr lang="sv-SE" sz="1200" i="1" dirty="0"/>
              <a:t>(</a:t>
            </a:r>
            <a:r>
              <a:rPr lang="en-CA" sz="1200" i="1" dirty="0"/>
              <a:t>Cabre, H et al.,</a:t>
            </a:r>
            <a:r>
              <a:rPr lang="sv-SE" sz="1200" i="1" dirty="0"/>
              <a:t> 2022) 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1010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4F6D-D950-B093-958F-BC57BE95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557765"/>
            <a:ext cx="9238434" cy="857559"/>
          </a:xfrm>
        </p:spPr>
        <p:txBody>
          <a:bodyPr/>
          <a:lstStyle/>
          <a:p>
            <a:r>
              <a:rPr lang="sv-SE" dirty="0"/>
              <a:t>Forts.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96E5-1F82-809B-529A-C21088BB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60576"/>
            <a:ext cx="9448800" cy="4535424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”</a:t>
            </a:r>
            <a:r>
              <a:rPr lang="en-CA" sz="2400" dirty="0" err="1"/>
              <a:t>Sömnbrist</a:t>
            </a:r>
            <a:r>
              <a:rPr lang="en-CA" sz="2400" dirty="0"/>
              <a:t> </a:t>
            </a:r>
            <a:r>
              <a:rPr lang="en-CA" sz="2400" dirty="0" err="1"/>
              <a:t>är</a:t>
            </a:r>
            <a:r>
              <a:rPr lang="en-CA" sz="2400" dirty="0"/>
              <a:t> </a:t>
            </a:r>
            <a:r>
              <a:rPr lang="en-CA" sz="2400" dirty="0" err="1"/>
              <a:t>associerad</a:t>
            </a:r>
            <a:r>
              <a:rPr lang="en-CA" sz="2400" dirty="0"/>
              <a:t> med </a:t>
            </a:r>
            <a:r>
              <a:rPr lang="en-CA" sz="2400" dirty="0" err="1"/>
              <a:t>både</a:t>
            </a:r>
            <a:r>
              <a:rPr lang="en-CA" sz="2400" dirty="0"/>
              <a:t> </a:t>
            </a:r>
            <a:r>
              <a:rPr lang="en-CA" sz="2400" dirty="0" err="1"/>
              <a:t>lägre</a:t>
            </a:r>
            <a:r>
              <a:rPr lang="en-CA" sz="2400" dirty="0"/>
              <a:t> </a:t>
            </a:r>
            <a:r>
              <a:rPr lang="en-CA" sz="2400" dirty="0" err="1"/>
              <a:t>testosteron</a:t>
            </a:r>
            <a:r>
              <a:rPr lang="en-CA" sz="2400" dirty="0"/>
              <a:t> </a:t>
            </a:r>
            <a:r>
              <a:rPr lang="en-CA" sz="2400" dirty="0" err="1"/>
              <a:t>och</a:t>
            </a:r>
            <a:r>
              <a:rPr lang="en-CA" sz="2400" dirty="0"/>
              <a:t> </a:t>
            </a:r>
            <a:r>
              <a:rPr lang="en-CA" sz="2400" dirty="0" err="1"/>
              <a:t>högre</a:t>
            </a:r>
            <a:r>
              <a:rPr lang="en-CA" sz="2400" dirty="0"/>
              <a:t> </a:t>
            </a:r>
            <a:r>
              <a:rPr lang="en-CA" sz="2400" dirty="0" err="1"/>
              <a:t>nivåer</a:t>
            </a:r>
            <a:r>
              <a:rPr lang="en-CA" sz="2400" dirty="0"/>
              <a:t> av </a:t>
            </a:r>
            <a:r>
              <a:rPr lang="en-CA" sz="2400" dirty="0" err="1"/>
              <a:t>kortisol</a:t>
            </a:r>
            <a:r>
              <a:rPr lang="en-CA" sz="2400" dirty="0"/>
              <a:t>, </a:t>
            </a:r>
            <a:r>
              <a:rPr lang="en-CA" sz="2400" dirty="0" err="1"/>
              <a:t>vilka</a:t>
            </a:r>
            <a:r>
              <a:rPr lang="en-CA" sz="2400" dirty="0"/>
              <a:t> i </a:t>
            </a:r>
            <a:r>
              <a:rPr lang="en-CA" sz="2400" dirty="0" err="1"/>
              <a:t>kombination</a:t>
            </a:r>
            <a:r>
              <a:rPr lang="en-CA" sz="2400" dirty="0"/>
              <a:t> </a:t>
            </a:r>
            <a:r>
              <a:rPr lang="en-CA" sz="2400" dirty="0" err="1"/>
              <a:t>kan</a:t>
            </a:r>
            <a:r>
              <a:rPr lang="en-CA" sz="2400" dirty="0"/>
              <a:t> </a:t>
            </a:r>
            <a:r>
              <a:rPr lang="en-CA" sz="2400" dirty="0" err="1"/>
              <a:t>rubba</a:t>
            </a:r>
            <a:r>
              <a:rPr lang="en-CA" sz="2400" dirty="0"/>
              <a:t> </a:t>
            </a:r>
            <a:r>
              <a:rPr lang="en-CA" sz="2400" dirty="0" err="1"/>
              <a:t>återhämtningsprocesserna</a:t>
            </a:r>
            <a:r>
              <a:rPr lang="en-CA" sz="2400" dirty="0"/>
              <a:t>.” </a:t>
            </a:r>
            <a:br>
              <a:rPr lang="en-CA" sz="2400" dirty="0"/>
            </a:br>
            <a:r>
              <a:rPr lang="en-CA" sz="1300" i="1" dirty="0"/>
              <a:t>(Hirokawa et al., 2022)</a:t>
            </a:r>
          </a:p>
          <a:p>
            <a:r>
              <a:rPr lang="sv-SE" sz="2400" dirty="0"/>
              <a:t>”Överträning har visat sig minska testosteronnivåerna och samtidigt öka kortisolnivåerna – en kombination som kan försämra återhämtning och muskeltillväxt.”</a:t>
            </a:r>
            <a:r>
              <a:rPr lang="sv-SE" sz="1300" i="1" dirty="0"/>
              <a:t>(Vingren et al., 2016)</a:t>
            </a:r>
          </a:p>
          <a:p>
            <a:r>
              <a:rPr lang="sv-SE" sz="2400" dirty="0"/>
              <a:t>”Bristfällig sömn och rubbad dygnsrytm har visat sig försämra kvinnors reproduktionsfunktion, rubba östrogen- och progesteronbalansen samt påverka menstruationscykeln negativt.” </a:t>
            </a:r>
            <a:r>
              <a:rPr lang="sv-SE" sz="1300" dirty="0"/>
              <a:t>(</a:t>
            </a:r>
            <a:r>
              <a:rPr lang="sv-SE" sz="1300" dirty="0" err="1"/>
              <a:t>Beroukhim</a:t>
            </a:r>
            <a:r>
              <a:rPr lang="sv-SE" sz="1300" dirty="0"/>
              <a:t> et al., 2022)</a:t>
            </a:r>
            <a:endParaRPr lang="en-CA" sz="13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1496983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1018</Words>
  <Application>Microsoft Office PowerPoint</Application>
  <PresentationFormat>Widescreen</PresentationFormat>
  <Paragraphs>84</Paragraphs>
  <Slides>22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Trade Gothic Next Cond</vt:lpstr>
      <vt:lpstr>Trade Gothic Next Light</vt:lpstr>
      <vt:lpstr>PortalVTI</vt:lpstr>
      <vt:lpstr>Dagens agenda</vt:lpstr>
      <vt:lpstr>Uppvärmning</vt:lpstr>
      <vt:lpstr>Skills -Handstand</vt:lpstr>
      <vt:lpstr>🏆 5-kamp – Stationer &amp; Poängräkning</vt:lpstr>
      <vt:lpstr>Återhämtning</vt:lpstr>
      <vt:lpstr>PowerPoint Presentation</vt:lpstr>
      <vt:lpstr>PowerPoint Presentation</vt:lpstr>
      <vt:lpstr>Vad säger forskningen?</vt:lpstr>
      <vt:lpstr>Forts.</vt:lpstr>
      <vt:lpstr>PowerPoint Presentation</vt:lpstr>
      <vt:lpstr>PowerPoint Presentation</vt:lpstr>
      <vt:lpstr>Vad innebär god återhämtning i praktiken? </vt:lpstr>
      <vt:lpstr>Reflektion</vt:lpstr>
      <vt:lpstr>Sömn</vt:lpstr>
      <vt:lpstr>Näring &amp; vätskebalans</vt:lpstr>
      <vt:lpstr>Mental återhämtning</vt:lpstr>
      <vt:lpstr>Återhämtning i praktiken – vad kan du påverka?</vt:lpstr>
      <vt:lpstr>PowerPoint Presentation</vt:lpstr>
      <vt:lpstr>PowerPoint Presentation</vt:lpstr>
      <vt:lpstr>Återhämtning är inte pausen från träningen – det är en del av träningen.</vt:lpstr>
      <vt:lpstr>Avslutande träningspass - Uppvärmning</vt:lpstr>
      <vt:lpstr>Avslutande träningspass - Intervaller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Lundmark</dc:creator>
  <cp:lastModifiedBy>Thomas Lundmark</cp:lastModifiedBy>
  <cp:revision>14</cp:revision>
  <dcterms:created xsi:type="dcterms:W3CDTF">2025-10-04T06:07:16Z</dcterms:created>
  <dcterms:modified xsi:type="dcterms:W3CDTF">2025-10-09T05:16:45Z</dcterms:modified>
</cp:coreProperties>
</file>